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Montserrat" panose="00000500000000000000" pitchFamily="2" charset="0"/>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442aa28dd9_2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442aa28dd9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3f25614bed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3f25614bed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3f25614bed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3f25614be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3f25614bed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3f25614be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3f25614be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3f25614be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3f25614bed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3f25614be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3f25614bed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3f25614bed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3f25614be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3f25614be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4415a173e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4415a173e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4415a173e2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4415a173e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3f18c0db5a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3f18c0db5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4415a173e2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4415a173e2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4415a173e2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4415a173e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3f25614bed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3f25614bed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3f25614bed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3f25614be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3f25614bed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3f25614bed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3f91e4abc7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3f91e4abc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3f91e4abc7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3f91e4abc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3f25614bed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3f25614be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4415a173e2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4415a173e2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3f25614bed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3f25614bed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3f25614be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3f25614be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3f25614bed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3f25614bed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4415a173e2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4415a173e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442aa28dd9_2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3442aa28dd9_2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3f25614be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3f25614be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3f25614bed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3f25614be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442aa28dd9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442aa28dd9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3f25614bed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3f25614be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442aa28dd9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442aa28dd9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3f25614bed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3f25614be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hyperlink" Target="https://docs.astro.build/en/concepts/islands/" TargetMode="Externa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hyperlink" Target="https://docs.astro.build/en/concepts/islands/" TargetMode="Externa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hyperlink" Target="https://docs.astro.build/en/concepts/islands/" TargetMode="Externa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hyperlink" Target="https://docs.astro.build/en/concepts/islands/" TargetMode="Externa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hyperlink" Target="https://docs.astro.build/en/concepts/islands/" TargetMode="Externa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hyperlink" Target="https://jasonformat.com/islands-architecture/" TargetMode="Externa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hyperlink" Target="https://nordvpn.com/" TargetMode="External"/><Relationship Id="rId3" Type="http://schemas.openxmlformats.org/officeDocument/2006/relationships/image" Target="../media/image2.png"/><Relationship Id="rId7" Type="http://schemas.openxmlformats.org/officeDocument/2006/relationships/hyperlink" Target="https://firebase.blog/"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www.porsche.com" TargetMode="External"/><Relationship Id="rId5" Type="http://schemas.openxmlformats.org/officeDocument/2006/relationships/hyperlink" Target="http://www.ikea.com" TargetMode="External"/><Relationship Id="rId4" Type="http://schemas.openxmlformats.org/officeDocument/2006/relationships/hyperlink" Target="https://www.michelin.com/" TargetMode="External"/><Relationship Id="rId9" Type="http://schemas.openxmlformats.org/officeDocument/2006/relationships/hyperlink" Target="https://react.g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hyperlink" Target="https://astro.buil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pic>
        <p:nvPicPr>
          <p:cNvPr id="55" name="Google Shape;55;p13" title="Intro_Slide_1.png"/>
          <p:cNvPicPr preferRelativeResize="0"/>
          <p:nvPr/>
        </p:nvPicPr>
        <p:blipFill>
          <a:blip r:embed="rId3">
            <a:alphaModFix/>
          </a:blip>
          <a:stretch>
            <a:fillRect/>
          </a:stretch>
        </p:blipFill>
        <p:spPr>
          <a:xfrm>
            <a:off x="0" y="0"/>
            <a:ext cx="9144000" cy="514348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39" name="Google Shape;139;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40" name="Google Shape;140;p22"/>
          <p:cNvSpPr txBox="1"/>
          <p:nvPr/>
        </p:nvSpPr>
        <p:spPr>
          <a:xfrm>
            <a:off x="1861200" y="2233200"/>
            <a:ext cx="542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a:t>
            </a:r>
            <a:endParaRPr sz="3200" b="1">
              <a:solidFill>
                <a:schemeClr val="lt1"/>
              </a:solidFill>
              <a:latin typeface="Montserrat"/>
              <a:ea typeface="Montserrat"/>
              <a:cs typeface="Montserrat"/>
              <a:sym typeface="Montserrat"/>
            </a:endParaRPr>
          </a:p>
        </p:txBody>
      </p:sp>
      <p:sp>
        <p:nvSpPr>
          <p:cNvPr id="141" name="Google Shape;141;p22"/>
          <p:cNvSpPr txBox="1"/>
          <p:nvPr/>
        </p:nvSpPr>
        <p:spPr>
          <a:xfrm>
            <a:off x="4366650" y="1578200"/>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142" name="Google Shape;142;p22" title="bg-purple.png"/>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43" name="Google Shape;143;p22"/>
          <p:cNvPicPr preferRelativeResize="0"/>
          <p:nvPr/>
        </p:nvPicPr>
        <p:blipFill>
          <a:blip r:embed="rId4">
            <a:alphaModFix/>
          </a:blip>
          <a:stretch>
            <a:fillRect/>
          </a:stretch>
        </p:blipFill>
        <p:spPr>
          <a:xfrm>
            <a:off x="3031136" y="0"/>
            <a:ext cx="3081728"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49" name="Google Shape;149;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50" name="Google Shape;150;p23"/>
          <p:cNvSpPr txBox="1"/>
          <p:nvPr/>
        </p:nvSpPr>
        <p:spPr>
          <a:xfrm>
            <a:off x="1861200" y="2233200"/>
            <a:ext cx="542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a:t>
            </a:r>
            <a:endParaRPr sz="3200" b="1">
              <a:solidFill>
                <a:schemeClr val="lt1"/>
              </a:solidFill>
              <a:latin typeface="Montserrat"/>
              <a:ea typeface="Montserrat"/>
              <a:cs typeface="Montserrat"/>
              <a:sym typeface="Montserrat"/>
            </a:endParaRPr>
          </a:p>
        </p:txBody>
      </p:sp>
      <p:sp>
        <p:nvSpPr>
          <p:cNvPr id="151" name="Google Shape;151;p23"/>
          <p:cNvSpPr txBox="1"/>
          <p:nvPr/>
        </p:nvSpPr>
        <p:spPr>
          <a:xfrm>
            <a:off x="4366650" y="1578200"/>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152" name="Google Shape;152;p23" title="bg-purple.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3" name="Google Shape;153;p23"/>
          <p:cNvSpPr txBox="1"/>
          <p:nvPr/>
        </p:nvSpPr>
        <p:spPr>
          <a:xfrm>
            <a:off x="3589200" y="901100"/>
            <a:ext cx="1965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Layouts</a:t>
            </a:r>
            <a:endParaRPr sz="3200" b="1">
              <a:solidFill>
                <a:schemeClr val="lt1"/>
              </a:solidFill>
              <a:latin typeface="Montserrat"/>
              <a:ea typeface="Montserrat"/>
              <a:cs typeface="Montserrat"/>
              <a:sym typeface="Montserrat"/>
            </a:endParaRPr>
          </a:p>
        </p:txBody>
      </p:sp>
      <p:sp>
        <p:nvSpPr>
          <p:cNvPr id="154" name="Google Shape;154;p23"/>
          <p:cNvSpPr txBox="1"/>
          <p:nvPr/>
        </p:nvSpPr>
        <p:spPr>
          <a:xfrm>
            <a:off x="1535400" y="2600375"/>
            <a:ext cx="60732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rPr>
              <a:t>A system in the Astro framework that allows developers to create reusable page structures. Layouts are defined as components and can be used across multiple pages</a:t>
            </a:r>
            <a:endParaRPr sz="1800">
              <a:solidFill>
                <a:schemeClr val="lt1"/>
              </a:solidFill>
            </a:endParaRPr>
          </a:p>
        </p:txBody>
      </p:sp>
      <p:pic>
        <p:nvPicPr>
          <p:cNvPr id="155" name="Google Shape;155;p23"/>
          <p:cNvPicPr preferRelativeResize="0"/>
          <p:nvPr/>
        </p:nvPicPr>
        <p:blipFill>
          <a:blip r:embed="rId4">
            <a:alphaModFix/>
          </a:blip>
          <a:stretch>
            <a:fillRect/>
          </a:stretch>
        </p:blipFill>
        <p:spPr>
          <a:xfrm>
            <a:off x="3614725" y="1769200"/>
            <a:ext cx="1914525" cy="723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61" name="Google Shape;161;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62" name="Google Shape;162;p24"/>
          <p:cNvSpPr txBox="1"/>
          <p:nvPr/>
        </p:nvSpPr>
        <p:spPr>
          <a:xfrm>
            <a:off x="1861200" y="2233200"/>
            <a:ext cx="542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a:t>
            </a:r>
            <a:endParaRPr sz="3200" b="1">
              <a:solidFill>
                <a:schemeClr val="lt1"/>
              </a:solidFill>
              <a:latin typeface="Montserrat"/>
              <a:ea typeface="Montserrat"/>
              <a:cs typeface="Montserrat"/>
              <a:sym typeface="Montserrat"/>
            </a:endParaRPr>
          </a:p>
        </p:txBody>
      </p:sp>
      <p:sp>
        <p:nvSpPr>
          <p:cNvPr id="163" name="Google Shape;163;p24"/>
          <p:cNvSpPr txBox="1"/>
          <p:nvPr/>
        </p:nvSpPr>
        <p:spPr>
          <a:xfrm>
            <a:off x="4366650" y="1578200"/>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164" name="Google Shape;164;p24" title="bg-purple.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5" name="Google Shape;165;p24"/>
          <p:cNvSpPr txBox="1"/>
          <p:nvPr/>
        </p:nvSpPr>
        <p:spPr>
          <a:xfrm>
            <a:off x="3012750" y="707800"/>
            <a:ext cx="3118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Components</a:t>
            </a:r>
            <a:endParaRPr sz="3200" b="1">
              <a:solidFill>
                <a:schemeClr val="lt1"/>
              </a:solidFill>
              <a:latin typeface="Montserrat"/>
              <a:ea typeface="Montserrat"/>
              <a:cs typeface="Montserrat"/>
              <a:sym typeface="Montserrat"/>
            </a:endParaRPr>
          </a:p>
        </p:txBody>
      </p:sp>
      <p:sp>
        <p:nvSpPr>
          <p:cNvPr id="166" name="Google Shape;166;p24"/>
          <p:cNvSpPr txBox="1"/>
          <p:nvPr/>
        </p:nvSpPr>
        <p:spPr>
          <a:xfrm>
            <a:off x="1482925" y="3280775"/>
            <a:ext cx="6318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lt1"/>
                </a:solidFill>
                <a:latin typeface="Montserrat"/>
                <a:ea typeface="Montserrat"/>
                <a:cs typeface="Montserrat"/>
                <a:sym typeface="Montserrat"/>
              </a:rPr>
              <a:t>Components are reusable building blocks that allow you to create modular and dynamic parts of a website</a:t>
            </a:r>
            <a:endParaRPr sz="2000" b="1">
              <a:solidFill>
                <a:schemeClr val="lt1"/>
              </a:solidFill>
              <a:latin typeface="Montserrat"/>
              <a:ea typeface="Montserrat"/>
              <a:cs typeface="Montserrat"/>
              <a:sym typeface="Montserrat"/>
            </a:endParaRPr>
          </a:p>
        </p:txBody>
      </p:sp>
      <p:pic>
        <p:nvPicPr>
          <p:cNvPr id="167" name="Google Shape;167;p24"/>
          <p:cNvPicPr preferRelativeResize="0"/>
          <p:nvPr/>
        </p:nvPicPr>
        <p:blipFill>
          <a:blip r:embed="rId4">
            <a:alphaModFix/>
          </a:blip>
          <a:stretch>
            <a:fillRect/>
          </a:stretch>
        </p:blipFill>
        <p:spPr>
          <a:xfrm>
            <a:off x="2798663" y="1542188"/>
            <a:ext cx="3267075" cy="1304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73" name="Google Shape;173;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4" name="Google Shape;174;p25" title="component.jpg"/>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80" name="Google Shape;180;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1" name="Google Shape;181;p26" title="react-vue.jpg"/>
          <p:cNvPicPr preferRelativeResize="0"/>
          <p:nvPr/>
        </p:nvPicPr>
        <p:blipFill>
          <a:blip r:embed="rId3">
            <a:alphaModFix/>
          </a:blip>
          <a:stretch>
            <a:fillRect/>
          </a:stretch>
        </p:blipFill>
        <p:spPr>
          <a:xfrm>
            <a:off x="0" y="-44975"/>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87" name="Google Shape;187;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88" name="Google Shape;188;p27"/>
          <p:cNvSpPr txBox="1"/>
          <p:nvPr/>
        </p:nvSpPr>
        <p:spPr>
          <a:xfrm>
            <a:off x="1861200" y="2233200"/>
            <a:ext cx="542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a:t>
            </a:r>
            <a:endParaRPr sz="3200" b="1">
              <a:solidFill>
                <a:schemeClr val="lt1"/>
              </a:solidFill>
              <a:latin typeface="Montserrat"/>
              <a:ea typeface="Montserrat"/>
              <a:cs typeface="Montserrat"/>
              <a:sym typeface="Montserrat"/>
            </a:endParaRPr>
          </a:p>
        </p:txBody>
      </p:sp>
      <p:sp>
        <p:nvSpPr>
          <p:cNvPr id="189" name="Google Shape;189;p27"/>
          <p:cNvSpPr txBox="1"/>
          <p:nvPr/>
        </p:nvSpPr>
        <p:spPr>
          <a:xfrm>
            <a:off x="4366650" y="1578200"/>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190" name="Google Shape;190;p27" title="bg-purple.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1" name="Google Shape;191;p27"/>
          <p:cNvSpPr txBox="1"/>
          <p:nvPr/>
        </p:nvSpPr>
        <p:spPr>
          <a:xfrm>
            <a:off x="3576150" y="555400"/>
            <a:ext cx="1991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Routing</a:t>
            </a:r>
            <a:endParaRPr sz="3200" b="1">
              <a:solidFill>
                <a:schemeClr val="lt1"/>
              </a:solidFill>
              <a:latin typeface="Montserrat"/>
              <a:ea typeface="Montserrat"/>
              <a:cs typeface="Montserrat"/>
              <a:sym typeface="Montserrat"/>
            </a:endParaRPr>
          </a:p>
        </p:txBody>
      </p:sp>
      <p:pic>
        <p:nvPicPr>
          <p:cNvPr id="192" name="Google Shape;192;p27"/>
          <p:cNvPicPr preferRelativeResize="0"/>
          <p:nvPr/>
        </p:nvPicPr>
        <p:blipFill>
          <a:blip r:embed="rId4">
            <a:alphaModFix/>
          </a:blip>
          <a:stretch>
            <a:fillRect/>
          </a:stretch>
        </p:blipFill>
        <p:spPr>
          <a:xfrm>
            <a:off x="2690813" y="1452550"/>
            <a:ext cx="3762375" cy="2238375"/>
          </a:xfrm>
          <a:prstGeom prst="rect">
            <a:avLst/>
          </a:prstGeom>
          <a:noFill/>
          <a:ln>
            <a:noFill/>
          </a:ln>
        </p:spPr>
      </p:pic>
      <p:sp>
        <p:nvSpPr>
          <p:cNvPr id="193" name="Google Shape;193;p27"/>
          <p:cNvSpPr txBox="1"/>
          <p:nvPr/>
        </p:nvSpPr>
        <p:spPr>
          <a:xfrm>
            <a:off x="1861200" y="3910975"/>
            <a:ext cx="5994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rPr>
              <a:t>Routing in Astro is file-based, meaning the structure of your src/pages directory determines the routes of your site</a:t>
            </a:r>
            <a:endParaRPr sz="18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99" name="Google Shape;199;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00" name="Google Shape;200;p28"/>
          <p:cNvSpPr txBox="1"/>
          <p:nvPr/>
        </p:nvSpPr>
        <p:spPr>
          <a:xfrm>
            <a:off x="1861200" y="2233200"/>
            <a:ext cx="542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a:t>
            </a:r>
            <a:endParaRPr sz="3200" b="1">
              <a:solidFill>
                <a:schemeClr val="lt1"/>
              </a:solidFill>
              <a:latin typeface="Montserrat"/>
              <a:ea typeface="Montserrat"/>
              <a:cs typeface="Montserrat"/>
              <a:sym typeface="Montserrat"/>
            </a:endParaRPr>
          </a:p>
        </p:txBody>
      </p:sp>
      <p:sp>
        <p:nvSpPr>
          <p:cNvPr id="201" name="Google Shape;201;p28"/>
          <p:cNvSpPr txBox="1"/>
          <p:nvPr/>
        </p:nvSpPr>
        <p:spPr>
          <a:xfrm>
            <a:off x="4366650" y="1578200"/>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202" name="Google Shape;202;p28" title="bg-purple.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3" name="Google Shape;203;p28"/>
          <p:cNvSpPr txBox="1"/>
          <p:nvPr/>
        </p:nvSpPr>
        <p:spPr>
          <a:xfrm>
            <a:off x="2324550" y="2233200"/>
            <a:ext cx="4494900" cy="67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lt1"/>
                </a:solidFill>
                <a:latin typeface="Montserrat"/>
                <a:ea typeface="Montserrat"/>
                <a:cs typeface="Montserrat"/>
                <a:sym typeface="Montserrat"/>
              </a:rPr>
              <a:t>Islands Architecture</a:t>
            </a:r>
            <a:endParaRPr sz="3200" b="1">
              <a:solidFill>
                <a:schemeClr val="lt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09" name="Google Shape;209;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0" name="Google Shape;210;p29" title="islands.jpg"/>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16" name="Google Shape;216;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17" name="Google Shape;217;p30"/>
          <p:cNvSpPr txBox="1"/>
          <p:nvPr/>
        </p:nvSpPr>
        <p:spPr>
          <a:xfrm>
            <a:off x="1861200" y="2233200"/>
            <a:ext cx="542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a:t>
            </a:r>
            <a:endParaRPr sz="3200" b="1">
              <a:solidFill>
                <a:schemeClr val="lt1"/>
              </a:solidFill>
              <a:latin typeface="Montserrat"/>
              <a:ea typeface="Montserrat"/>
              <a:cs typeface="Montserrat"/>
              <a:sym typeface="Montserrat"/>
            </a:endParaRPr>
          </a:p>
        </p:txBody>
      </p:sp>
      <p:sp>
        <p:nvSpPr>
          <p:cNvPr id="218" name="Google Shape;218;p30"/>
          <p:cNvSpPr txBox="1"/>
          <p:nvPr/>
        </p:nvSpPr>
        <p:spPr>
          <a:xfrm>
            <a:off x="4366650" y="1578200"/>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219" name="Google Shape;219;p30" title="bg-purple.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20" name="Google Shape;220;p30"/>
          <p:cNvSpPr txBox="1"/>
          <p:nvPr/>
        </p:nvSpPr>
        <p:spPr>
          <a:xfrm>
            <a:off x="762450" y="1152475"/>
            <a:ext cx="7472100" cy="323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lt1"/>
                </a:solidFill>
                <a:latin typeface="Montserrat"/>
                <a:ea typeface="Montserrat"/>
                <a:cs typeface="Montserrat"/>
                <a:sym typeface="Montserrat"/>
              </a:rPr>
              <a:t>Island is a component where you can choose where and when to ship client side Javascript.</a:t>
            </a:r>
            <a:endParaRPr sz="18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800" b="1">
              <a:solidFill>
                <a:schemeClr val="lt1"/>
              </a:solidFill>
              <a:latin typeface="Montserrat"/>
              <a:ea typeface="Montserrat"/>
              <a:cs typeface="Montserrat"/>
              <a:sym typeface="Montserrat"/>
            </a:endParaRPr>
          </a:p>
          <a:p>
            <a:pPr marL="0" lvl="0" indent="0" algn="l" rtl="0">
              <a:spcBef>
                <a:spcPts val="0"/>
              </a:spcBef>
              <a:spcAft>
                <a:spcPts val="0"/>
              </a:spcAft>
              <a:buNone/>
            </a:pPr>
            <a:r>
              <a:rPr lang="en" sz="1800" b="1">
                <a:solidFill>
                  <a:schemeClr val="lt1"/>
                </a:solidFill>
                <a:latin typeface="Montserrat"/>
                <a:ea typeface="Montserrat"/>
                <a:cs typeface="Montserrat"/>
                <a:sym typeface="Montserrat"/>
              </a:rPr>
              <a:t>The longer this process takes, the longer users have to wait. Astro fixes this by only loading the parts of the page that need to be interactive, while the rest stays as simple HTML. </a:t>
            </a:r>
            <a:endParaRPr sz="18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800" b="1">
              <a:solidFill>
                <a:schemeClr val="lt1"/>
              </a:solidFill>
              <a:latin typeface="Montserrat"/>
              <a:ea typeface="Montserrat"/>
              <a:cs typeface="Montserrat"/>
              <a:sym typeface="Montserrat"/>
            </a:endParaRPr>
          </a:p>
          <a:p>
            <a:pPr marL="0" lvl="0" indent="0" algn="l" rtl="0">
              <a:spcBef>
                <a:spcPts val="0"/>
              </a:spcBef>
              <a:spcAft>
                <a:spcPts val="0"/>
              </a:spcAft>
              <a:buNone/>
            </a:pPr>
            <a:r>
              <a:rPr lang="en" sz="1800" b="1">
                <a:solidFill>
                  <a:schemeClr val="lt1"/>
                </a:solidFill>
                <a:latin typeface="Montserrat"/>
                <a:ea typeface="Montserrat"/>
                <a:cs typeface="Montserrat"/>
                <a:sym typeface="Montserrat"/>
              </a:rPr>
              <a:t>This method, called partial </a:t>
            </a:r>
            <a:r>
              <a:rPr lang="en" sz="1800" b="1" u="sng">
                <a:solidFill>
                  <a:schemeClr val="lt1"/>
                </a:solidFill>
                <a:latin typeface="Montserrat"/>
                <a:ea typeface="Montserrat"/>
                <a:cs typeface="Montserrat"/>
                <a:sym typeface="Montserrat"/>
              </a:rPr>
              <a:t>hydration</a:t>
            </a:r>
            <a:r>
              <a:rPr lang="en" sz="1800" b="1">
                <a:solidFill>
                  <a:schemeClr val="lt1"/>
                </a:solidFill>
                <a:latin typeface="Montserrat"/>
                <a:ea typeface="Montserrat"/>
                <a:cs typeface="Montserrat"/>
                <a:sym typeface="Montserrat"/>
              </a:rPr>
              <a:t>, makes Astro’s "Island architecture" faster than traditional single-page apps because users don’t have to wait for everything to load before they can start using the page.</a:t>
            </a:r>
            <a:endParaRPr sz="1800" b="1">
              <a:solidFill>
                <a:schemeClr val="lt1"/>
              </a:solidFill>
              <a:latin typeface="Montserrat"/>
              <a:ea typeface="Montserrat"/>
              <a:cs typeface="Montserrat"/>
              <a:sym typeface="Montserrat"/>
            </a:endParaRPr>
          </a:p>
        </p:txBody>
      </p:sp>
      <p:sp>
        <p:nvSpPr>
          <p:cNvPr id="221" name="Google Shape;221;p30"/>
          <p:cNvSpPr txBox="1"/>
          <p:nvPr/>
        </p:nvSpPr>
        <p:spPr>
          <a:xfrm>
            <a:off x="819925" y="445025"/>
            <a:ext cx="398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800" b="1">
                <a:solidFill>
                  <a:schemeClr val="lt1"/>
                </a:solidFill>
                <a:latin typeface="Montserrat"/>
                <a:ea typeface="Montserrat"/>
                <a:cs typeface="Montserrat"/>
                <a:sym typeface="Montserrat"/>
              </a:rPr>
              <a:t>Island Architecture</a:t>
            </a:r>
            <a:endParaRPr sz="2800" b="1">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27" name="Google Shape;227;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28" name="Google Shape;228;p31"/>
          <p:cNvSpPr txBox="1"/>
          <p:nvPr/>
        </p:nvSpPr>
        <p:spPr>
          <a:xfrm>
            <a:off x="1861200" y="2233200"/>
            <a:ext cx="542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a:t>
            </a:r>
            <a:endParaRPr sz="3200" b="1">
              <a:solidFill>
                <a:schemeClr val="lt1"/>
              </a:solidFill>
              <a:latin typeface="Montserrat"/>
              <a:ea typeface="Montserrat"/>
              <a:cs typeface="Montserrat"/>
              <a:sym typeface="Montserrat"/>
            </a:endParaRPr>
          </a:p>
        </p:txBody>
      </p:sp>
      <p:sp>
        <p:nvSpPr>
          <p:cNvPr id="229" name="Google Shape;229;p31"/>
          <p:cNvSpPr txBox="1"/>
          <p:nvPr/>
        </p:nvSpPr>
        <p:spPr>
          <a:xfrm>
            <a:off x="4366650" y="1578200"/>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230" name="Google Shape;230;p31" title="bg-purple.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1" name="Google Shape;231;p31"/>
          <p:cNvSpPr txBox="1"/>
          <p:nvPr/>
        </p:nvSpPr>
        <p:spPr>
          <a:xfrm>
            <a:off x="1548000" y="2233200"/>
            <a:ext cx="6048000" cy="67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lt1"/>
                </a:solidFill>
                <a:latin typeface="Montserrat"/>
                <a:ea typeface="Montserrat"/>
                <a:cs typeface="Montserrat"/>
                <a:sym typeface="Montserrat"/>
              </a:rPr>
              <a:t>What is hydration?</a:t>
            </a:r>
            <a:endParaRPr sz="3200" b="1">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body" idx="1"/>
          </p:nvPr>
        </p:nvSpPr>
        <p:spPr>
          <a:xfrm>
            <a:off x="311700" y="1152475"/>
            <a:ext cx="8520600" cy="3585900"/>
          </a:xfrm>
          <a:prstGeom prst="rect">
            <a:avLst/>
          </a:prstGeom>
        </p:spPr>
        <p:txBody>
          <a:bodyPr spcFirstLastPara="1" wrap="square" lIns="91425" tIns="91425" rIns="91425" bIns="91425" anchor="t" anchorCtr="0">
            <a:normAutofit/>
          </a:bodyPr>
          <a:lstStyle/>
          <a:p>
            <a:pPr marL="457200" lvl="0" indent="-342900" algn="l" rtl="0">
              <a:lnSpc>
                <a:spcPct val="100000"/>
              </a:lnSpc>
              <a:spcBef>
                <a:spcPts val="0"/>
              </a:spcBef>
              <a:spcAft>
                <a:spcPts val="0"/>
              </a:spcAft>
              <a:buClr>
                <a:schemeClr val="lt1"/>
              </a:buClr>
              <a:buSzPts val="1800"/>
              <a:buFont typeface="Montserrat"/>
              <a:buChar char="-"/>
            </a:pPr>
            <a:r>
              <a:rPr lang="en" b="1">
                <a:solidFill>
                  <a:schemeClr val="lt1"/>
                </a:solidFill>
                <a:latin typeface="Montserrat"/>
                <a:ea typeface="Montserrat"/>
                <a:cs typeface="Montserrat"/>
                <a:sym typeface="Montserrat"/>
              </a:rPr>
              <a:t>What is Astro?</a:t>
            </a:r>
            <a:endParaRPr b="1">
              <a:solidFill>
                <a:schemeClr val="lt1"/>
              </a:solidFill>
              <a:latin typeface="Montserrat"/>
              <a:ea typeface="Montserrat"/>
              <a:cs typeface="Montserrat"/>
              <a:sym typeface="Montserrat"/>
            </a:endParaRPr>
          </a:p>
          <a:p>
            <a:pPr marL="457200" lvl="0" indent="-342900" algn="l" rtl="0">
              <a:lnSpc>
                <a:spcPct val="100000"/>
              </a:lnSpc>
              <a:spcBef>
                <a:spcPts val="0"/>
              </a:spcBef>
              <a:spcAft>
                <a:spcPts val="0"/>
              </a:spcAft>
              <a:buClr>
                <a:schemeClr val="lt1"/>
              </a:buClr>
              <a:buSzPts val="1800"/>
              <a:buFont typeface="Montserrat"/>
              <a:buChar char="-"/>
            </a:pPr>
            <a:r>
              <a:rPr lang="en" b="1">
                <a:solidFill>
                  <a:schemeClr val="lt1"/>
                </a:solidFill>
                <a:latin typeface="Montserrat"/>
                <a:ea typeface="Montserrat"/>
                <a:cs typeface="Montserrat"/>
                <a:sym typeface="Montserrat"/>
              </a:rPr>
              <a:t>Astro vs. Traditional SPAs</a:t>
            </a:r>
            <a:endParaRPr b="1">
              <a:solidFill>
                <a:schemeClr val="lt1"/>
              </a:solidFill>
              <a:latin typeface="Montserrat"/>
              <a:ea typeface="Montserrat"/>
              <a:cs typeface="Montserrat"/>
              <a:sym typeface="Montserrat"/>
            </a:endParaRPr>
          </a:p>
          <a:p>
            <a:pPr marL="457200" lvl="0" indent="-317500" algn="l" rtl="0">
              <a:lnSpc>
                <a:spcPct val="100000"/>
              </a:lnSpc>
              <a:spcBef>
                <a:spcPts val="0"/>
              </a:spcBef>
              <a:spcAft>
                <a:spcPts val="0"/>
              </a:spcAft>
              <a:buClr>
                <a:schemeClr val="lt1"/>
              </a:buClr>
              <a:buSzPts val="1400"/>
              <a:buFont typeface="Montserrat"/>
              <a:buChar char="-"/>
            </a:pPr>
            <a:r>
              <a:rPr lang="en" b="1">
                <a:solidFill>
                  <a:schemeClr val="lt1"/>
                </a:solidFill>
                <a:latin typeface="Montserrat"/>
                <a:ea typeface="Montserrat"/>
                <a:cs typeface="Montserrat"/>
                <a:sym typeface="Montserrat"/>
              </a:rPr>
              <a:t>Installing &amp; Creating new Astro Project</a:t>
            </a:r>
            <a:endParaRPr b="1">
              <a:solidFill>
                <a:schemeClr val="lt1"/>
              </a:solidFill>
              <a:latin typeface="Montserrat"/>
              <a:ea typeface="Montserrat"/>
              <a:cs typeface="Montserrat"/>
              <a:sym typeface="Montserrat"/>
            </a:endParaRPr>
          </a:p>
          <a:p>
            <a:pPr marL="457200" lvl="0" indent="-317500" algn="l" rtl="0">
              <a:lnSpc>
                <a:spcPct val="100000"/>
              </a:lnSpc>
              <a:spcBef>
                <a:spcPts val="0"/>
              </a:spcBef>
              <a:spcAft>
                <a:spcPts val="0"/>
              </a:spcAft>
              <a:buClr>
                <a:schemeClr val="lt1"/>
              </a:buClr>
              <a:buSzPts val="1400"/>
              <a:buFont typeface="Montserrat"/>
              <a:buChar char="-"/>
            </a:pPr>
            <a:r>
              <a:rPr lang="en" b="1">
                <a:solidFill>
                  <a:schemeClr val="lt1"/>
                </a:solidFill>
                <a:latin typeface="Montserrat"/>
                <a:ea typeface="Montserrat"/>
                <a:cs typeface="Montserrat"/>
                <a:sym typeface="Montserrat"/>
              </a:rPr>
              <a:t>Astro Project Structure</a:t>
            </a:r>
            <a:endParaRPr b="1">
              <a:solidFill>
                <a:schemeClr val="lt1"/>
              </a:solidFill>
              <a:latin typeface="Montserrat"/>
              <a:ea typeface="Montserrat"/>
              <a:cs typeface="Montserrat"/>
              <a:sym typeface="Montserrat"/>
            </a:endParaRPr>
          </a:p>
          <a:p>
            <a:pPr marL="457200" lvl="0" indent="-317500" algn="l" rtl="0">
              <a:lnSpc>
                <a:spcPct val="100000"/>
              </a:lnSpc>
              <a:spcBef>
                <a:spcPts val="0"/>
              </a:spcBef>
              <a:spcAft>
                <a:spcPts val="0"/>
              </a:spcAft>
              <a:buClr>
                <a:schemeClr val="lt1"/>
              </a:buClr>
              <a:buSzPts val="1400"/>
              <a:buFont typeface="Montserrat"/>
              <a:buChar char="-"/>
            </a:pPr>
            <a:r>
              <a:rPr lang="en" b="1">
                <a:solidFill>
                  <a:schemeClr val="lt1"/>
                </a:solidFill>
                <a:latin typeface="Montserrat"/>
                <a:ea typeface="Montserrat"/>
                <a:cs typeface="Montserrat"/>
                <a:sym typeface="Montserrat"/>
              </a:rPr>
              <a:t>Layouts</a:t>
            </a:r>
            <a:endParaRPr b="1">
              <a:solidFill>
                <a:schemeClr val="lt1"/>
              </a:solidFill>
              <a:latin typeface="Montserrat"/>
              <a:ea typeface="Montserrat"/>
              <a:cs typeface="Montserrat"/>
              <a:sym typeface="Montserrat"/>
            </a:endParaRPr>
          </a:p>
          <a:p>
            <a:pPr marL="457200" lvl="0" indent="-317500" algn="l" rtl="0">
              <a:lnSpc>
                <a:spcPct val="100000"/>
              </a:lnSpc>
              <a:spcBef>
                <a:spcPts val="0"/>
              </a:spcBef>
              <a:spcAft>
                <a:spcPts val="0"/>
              </a:spcAft>
              <a:buClr>
                <a:schemeClr val="lt1"/>
              </a:buClr>
              <a:buSzPts val="1400"/>
              <a:buFont typeface="Montserrat"/>
              <a:buChar char="-"/>
            </a:pPr>
            <a:r>
              <a:rPr lang="en" b="1">
                <a:solidFill>
                  <a:schemeClr val="lt1"/>
                </a:solidFill>
                <a:latin typeface="Montserrat"/>
                <a:ea typeface="Montserrat"/>
                <a:cs typeface="Montserrat"/>
                <a:sym typeface="Montserrat"/>
              </a:rPr>
              <a:t>Routing</a:t>
            </a:r>
            <a:endParaRPr b="1">
              <a:solidFill>
                <a:schemeClr val="lt1"/>
              </a:solidFill>
              <a:latin typeface="Montserrat"/>
              <a:ea typeface="Montserrat"/>
              <a:cs typeface="Montserrat"/>
              <a:sym typeface="Montserrat"/>
            </a:endParaRPr>
          </a:p>
          <a:p>
            <a:pPr marL="457200" lvl="0" indent="-317500" algn="l" rtl="0">
              <a:lnSpc>
                <a:spcPct val="100000"/>
              </a:lnSpc>
              <a:spcBef>
                <a:spcPts val="0"/>
              </a:spcBef>
              <a:spcAft>
                <a:spcPts val="0"/>
              </a:spcAft>
              <a:buClr>
                <a:schemeClr val="lt1"/>
              </a:buClr>
              <a:buSzPts val="1400"/>
              <a:buFont typeface="Montserrat"/>
              <a:buChar char="-"/>
            </a:pPr>
            <a:r>
              <a:rPr lang="en" b="1">
                <a:solidFill>
                  <a:schemeClr val="lt1"/>
                </a:solidFill>
                <a:latin typeface="Montserrat"/>
                <a:ea typeface="Montserrat"/>
                <a:cs typeface="Montserrat"/>
                <a:sym typeface="Montserrat"/>
              </a:rPr>
              <a:t>Components</a:t>
            </a:r>
            <a:endParaRPr b="1">
              <a:solidFill>
                <a:schemeClr val="lt1"/>
              </a:solidFill>
              <a:latin typeface="Montserrat"/>
              <a:ea typeface="Montserrat"/>
              <a:cs typeface="Montserrat"/>
              <a:sym typeface="Montserrat"/>
            </a:endParaRPr>
          </a:p>
          <a:p>
            <a:pPr marL="457200" lvl="0" indent="-317500" algn="l" rtl="0">
              <a:lnSpc>
                <a:spcPct val="100000"/>
              </a:lnSpc>
              <a:spcBef>
                <a:spcPts val="0"/>
              </a:spcBef>
              <a:spcAft>
                <a:spcPts val="0"/>
              </a:spcAft>
              <a:buClr>
                <a:schemeClr val="lt1"/>
              </a:buClr>
              <a:buSzPts val="1400"/>
              <a:buFont typeface="Montserrat"/>
              <a:buChar char="-"/>
            </a:pPr>
            <a:r>
              <a:rPr lang="en" b="1">
                <a:solidFill>
                  <a:schemeClr val="lt1"/>
                </a:solidFill>
                <a:latin typeface="Montserrat"/>
                <a:ea typeface="Montserrat"/>
                <a:cs typeface="Montserrat"/>
                <a:sym typeface="Montserrat"/>
              </a:rPr>
              <a:t>Islands Architecture</a:t>
            </a:r>
            <a:endParaRPr b="1">
              <a:solidFill>
                <a:schemeClr val="lt1"/>
              </a:solidFill>
              <a:latin typeface="Montserrat"/>
              <a:ea typeface="Montserrat"/>
              <a:cs typeface="Montserrat"/>
              <a:sym typeface="Montserrat"/>
            </a:endParaRPr>
          </a:p>
          <a:p>
            <a:pPr marL="457200" lvl="0" indent="-317500" algn="l" rtl="0">
              <a:lnSpc>
                <a:spcPct val="100000"/>
              </a:lnSpc>
              <a:spcBef>
                <a:spcPts val="0"/>
              </a:spcBef>
              <a:spcAft>
                <a:spcPts val="0"/>
              </a:spcAft>
              <a:buClr>
                <a:schemeClr val="lt1"/>
              </a:buClr>
              <a:buSzPts val="1400"/>
              <a:buFont typeface="Montserrat"/>
              <a:buChar char="-"/>
            </a:pPr>
            <a:r>
              <a:rPr lang="en" b="1">
                <a:solidFill>
                  <a:schemeClr val="lt1"/>
                </a:solidFill>
                <a:latin typeface="Montserrat"/>
                <a:ea typeface="Montserrat"/>
                <a:cs typeface="Montserrat"/>
                <a:sym typeface="Montserrat"/>
              </a:rPr>
              <a:t>Who uses it</a:t>
            </a:r>
            <a:endParaRPr b="1">
              <a:solidFill>
                <a:schemeClr val="lt1"/>
              </a:solidFill>
              <a:latin typeface="Montserrat"/>
              <a:ea typeface="Montserrat"/>
              <a:cs typeface="Montserrat"/>
              <a:sym typeface="Montserrat"/>
            </a:endParaRPr>
          </a:p>
          <a:p>
            <a:pPr marL="457200" lvl="0" indent="-317500" algn="l" rtl="0">
              <a:lnSpc>
                <a:spcPct val="100000"/>
              </a:lnSpc>
              <a:spcBef>
                <a:spcPts val="0"/>
              </a:spcBef>
              <a:spcAft>
                <a:spcPts val="0"/>
              </a:spcAft>
              <a:buClr>
                <a:schemeClr val="lt1"/>
              </a:buClr>
              <a:buSzPts val="1400"/>
              <a:buFont typeface="Montserrat"/>
              <a:buChar char="-"/>
            </a:pPr>
            <a:r>
              <a:rPr lang="en" b="1">
                <a:solidFill>
                  <a:schemeClr val="lt1"/>
                </a:solidFill>
                <a:latin typeface="Montserrat"/>
                <a:ea typeface="Montserrat"/>
                <a:cs typeface="Montserrat"/>
                <a:sym typeface="Montserrat"/>
              </a:rPr>
              <a:t>Conclusions</a:t>
            </a:r>
            <a:endParaRPr b="1">
              <a:solidFill>
                <a:schemeClr val="lt1"/>
              </a:solidFill>
              <a:latin typeface="Montserrat"/>
              <a:ea typeface="Montserrat"/>
              <a:cs typeface="Montserrat"/>
              <a:sym typeface="Montserrat"/>
            </a:endParaRPr>
          </a:p>
          <a:p>
            <a:pPr marL="457200" lvl="0" indent="-317500" algn="l" rtl="0">
              <a:lnSpc>
                <a:spcPct val="100000"/>
              </a:lnSpc>
              <a:spcBef>
                <a:spcPts val="0"/>
              </a:spcBef>
              <a:spcAft>
                <a:spcPts val="0"/>
              </a:spcAft>
              <a:buClr>
                <a:schemeClr val="lt1"/>
              </a:buClr>
              <a:buSzPts val="1400"/>
              <a:buFont typeface="Montserrat"/>
              <a:buChar char="-"/>
            </a:pPr>
            <a:r>
              <a:rPr lang="en" b="1">
                <a:solidFill>
                  <a:schemeClr val="lt1"/>
                </a:solidFill>
                <a:latin typeface="Montserrat"/>
                <a:ea typeface="Montserrat"/>
                <a:cs typeface="Montserrat"/>
                <a:sym typeface="Montserrat"/>
              </a:rPr>
              <a:t>Resources &amp; More Information</a:t>
            </a:r>
            <a:endParaRPr b="1">
              <a:solidFill>
                <a:schemeClr val="lt1"/>
              </a:solidFill>
              <a:latin typeface="Montserrat"/>
              <a:ea typeface="Montserrat"/>
              <a:cs typeface="Montserrat"/>
              <a:sym typeface="Montserrat"/>
            </a:endParaRPr>
          </a:p>
          <a:p>
            <a:pPr marL="0" lvl="0" indent="0" algn="l" rtl="0">
              <a:spcBef>
                <a:spcPts val="0"/>
              </a:spcBef>
              <a:spcAft>
                <a:spcPts val="1200"/>
              </a:spcAft>
              <a:buNone/>
            </a:pPr>
            <a:endParaRPr b="1">
              <a:latin typeface="Montserrat"/>
              <a:ea typeface="Montserrat"/>
              <a:cs typeface="Montserrat"/>
              <a:sym typeface="Montserrat"/>
            </a:endParaRPr>
          </a:p>
        </p:txBody>
      </p:sp>
      <p:sp>
        <p:nvSpPr>
          <p:cNvPr id="61" name="Google Shape;61;p14"/>
          <p:cNvSpPr txBox="1"/>
          <p:nvPr/>
        </p:nvSpPr>
        <p:spPr>
          <a:xfrm>
            <a:off x="417050" y="475375"/>
            <a:ext cx="2420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Agenda</a:t>
            </a:r>
            <a:endParaRPr sz="3200" b="1">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37" name="Google Shape;237;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38" name="Google Shape;238;p32"/>
          <p:cNvSpPr txBox="1"/>
          <p:nvPr/>
        </p:nvSpPr>
        <p:spPr>
          <a:xfrm>
            <a:off x="1861200" y="2233200"/>
            <a:ext cx="542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a:t>
            </a:r>
            <a:endParaRPr sz="3200" b="1">
              <a:solidFill>
                <a:schemeClr val="lt1"/>
              </a:solidFill>
              <a:latin typeface="Montserrat"/>
              <a:ea typeface="Montserrat"/>
              <a:cs typeface="Montserrat"/>
              <a:sym typeface="Montserrat"/>
            </a:endParaRPr>
          </a:p>
        </p:txBody>
      </p:sp>
      <p:sp>
        <p:nvSpPr>
          <p:cNvPr id="239" name="Google Shape;239;p32"/>
          <p:cNvSpPr txBox="1"/>
          <p:nvPr/>
        </p:nvSpPr>
        <p:spPr>
          <a:xfrm>
            <a:off x="4366650" y="1578200"/>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240" name="Google Shape;240;p32" title="bg-purple.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41" name="Google Shape;241;p32"/>
          <p:cNvSpPr txBox="1"/>
          <p:nvPr/>
        </p:nvSpPr>
        <p:spPr>
          <a:xfrm>
            <a:off x="762450" y="1152475"/>
            <a:ext cx="7472100" cy="2124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Font typeface="Montserrat"/>
              <a:buChar char="●"/>
            </a:pPr>
            <a:r>
              <a:rPr lang="en" sz="1800" b="1">
                <a:solidFill>
                  <a:schemeClr val="lt1"/>
                </a:solidFill>
                <a:latin typeface="Montserrat"/>
                <a:ea typeface="Montserrat"/>
                <a:cs typeface="Montserrat"/>
                <a:sym typeface="Montserrat"/>
              </a:rPr>
              <a:t>The server sends HTML to the browser.</a:t>
            </a:r>
            <a:endParaRPr sz="1800"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 sz="1800" b="1">
                <a:solidFill>
                  <a:schemeClr val="lt1"/>
                </a:solidFill>
                <a:latin typeface="Montserrat"/>
                <a:ea typeface="Montserrat"/>
                <a:cs typeface="Montserrat"/>
                <a:sym typeface="Montserrat"/>
              </a:rPr>
              <a:t>The browser downloads JavaScript to make the page interactive.</a:t>
            </a:r>
            <a:endParaRPr sz="1800"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 sz="1800" b="1">
                <a:solidFill>
                  <a:schemeClr val="lt1"/>
                </a:solidFill>
                <a:latin typeface="Montserrat"/>
                <a:ea typeface="Montserrat"/>
                <a:cs typeface="Montserrat"/>
                <a:sym typeface="Montserrat"/>
              </a:rPr>
              <a:t>The entire page is processed, even if some parts don’t need interactivity.</a:t>
            </a:r>
            <a:endParaRPr sz="1800"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 sz="1800" b="1">
                <a:solidFill>
                  <a:schemeClr val="lt1"/>
                </a:solidFill>
                <a:latin typeface="Montserrat"/>
                <a:ea typeface="Montserrat"/>
                <a:cs typeface="Montserrat"/>
                <a:sym typeface="Montserrat"/>
              </a:rPr>
              <a:t>This takes time, making the page feel slow.</a:t>
            </a:r>
            <a:endParaRPr sz="18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800" b="1">
              <a:solidFill>
                <a:schemeClr val="lt1"/>
              </a:solidFill>
              <a:latin typeface="Montserrat"/>
              <a:ea typeface="Montserrat"/>
              <a:cs typeface="Montserrat"/>
              <a:sym typeface="Montserrat"/>
            </a:endParaRPr>
          </a:p>
        </p:txBody>
      </p:sp>
      <p:sp>
        <p:nvSpPr>
          <p:cNvPr id="242" name="Google Shape;242;p32"/>
          <p:cNvSpPr txBox="1"/>
          <p:nvPr/>
        </p:nvSpPr>
        <p:spPr>
          <a:xfrm>
            <a:off x="819925" y="445025"/>
            <a:ext cx="8256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lt1"/>
                </a:solidFill>
                <a:latin typeface="Montserrat"/>
                <a:ea typeface="Montserrat"/>
                <a:cs typeface="Montserrat"/>
                <a:sym typeface="Montserrat"/>
              </a:rPr>
              <a:t>Island Architecture - Hydration</a:t>
            </a:r>
            <a:endParaRPr sz="2800" b="1">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48" name="Google Shape;248;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49" name="Google Shape;249;p33"/>
          <p:cNvSpPr txBox="1"/>
          <p:nvPr/>
        </p:nvSpPr>
        <p:spPr>
          <a:xfrm>
            <a:off x="1861200" y="2233200"/>
            <a:ext cx="542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a:t>
            </a:r>
            <a:endParaRPr sz="3200" b="1">
              <a:solidFill>
                <a:schemeClr val="lt1"/>
              </a:solidFill>
              <a:latin typeface="Montserrat"/>
              <a:ea typeface="Montserrat"/>
              <a:cs typeface="Montserrat"/>
              <a:sym typeface="Montserrat"/>
            </a:endParaRPr>
          </a:p>
        </p:txBody>
      </p:sp>
      <p:sp>
        <p:nvSpPr>
          <p:cNvPr id="250" name="Google Shape;250;p33"/>
          <p:cNvSpPr txBox="1"/>
          <p:nvPr/>
        </p:nvSpPr>
        <p:spPr>
          <a:xfrm>
            <a:off x="4366650" y="1578200"/>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251" name="Google Shape;251;p33" title="bg-purple.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52" name="Google Shape;252;p33"/>
          <p:cNvSpPr txBox="1"/>
          <p:nvPr/>
        </p:nvSpPr>
        <p:spPr>
          <a:xfrm>
            <a:off x="762450" y="1152475"/>
            <a:ext cx="7472100" cy="1569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Char char="●"/>
            </a:pPr>
            <a:r>
              <a:rPr lang="en" sz="1800" b="1">
                <a:solidFill>
                  <a:schemeClr val="lt1"/>
                </a:solidFill>
              </a:rPr>
              <a:t>The server sends HTML to the browser.</a:t>
            </a:r>
            <a:endParaRPr sz="1800" b="1">
              <a:solidFill>
                <a:schemeClr val="lt1"/>
              </a:solidFill>
            </a:endParaRPr>
          </a:p>
          <a:p>
            <a:pPr marL="457200" lvl="0" indent="-342900" algn="l" rtl="0">
              <a:spcBef>
                <a:spcPts val="0"/>
              </a:spcBef>
              <a:spcAft>
                <a:spcPts val="0"/>
              </a:spcAft>
              <a:buClr>
                <a:schemeClr val="lt1"/>
              </a:buClr>
              <a:buSzPts val="1800"/>
              <a:buChar char="●"/>
            </a:pPr>
            <a:r>
              <a:rPr lang="en" sz="1800" b="1">
                <a:solidFill>
                  <a:schemeClr val="lt1"/>
                </a:solidFill>
              </a:rPr>
              <a:t>Instead of </a:t>
            </a:r>
            <a:r>
              <a:rPr lang="en" sz="1800" b="1" u="sng">
                <a:solidFill>
                  <a:schemeClr val="lt1"/>
                </a:solidFill>
              </a:rPr>
              <a:t>hydrating</a:t>
            </a:r>
            <a:r>
              <a:rPr lang="en" sz="1800" b="1">
                <a:solidFill>
                  <a:schemeClr val="lt1"/>
                </a:solidFill>
              </a:rPr>
              <a:t> the whole page, only specific interactive components are hydrated  when needed.</a:t>
            </a:r>
            <a:endParaRPr sz="1800" b="1">
              <a:solidFill>
                <a:schemeClr val="lt1"/>
              </a:solidFill>
            </a:endParaRPr>
          </a:p>
          <a:p>
            <a:pPr marL="457200" lvl="0" indent="-342900" algn="l" rtl="0">
              <a:spcBef>
                <a:spcPts val="0"/>
              </a:spcBef>
              <a:spcAft>
                <a:spcPts val="0"/>
              </a:spcAft>
              <a:buClr>
                <a:schemeClr val="lt1"/>
              </a:buClr>
              <a:buSzPts val="1800"/>
              <a:buChar char="●"/>
            </a:pPr>
            <a:r>
              <a:rPr lang="en" sz="1800" b="1">
                <a:solidFill>
                  <a:schemeClr val="lt1"/>
                </a:solidFill>
              </a:rPr>
              <a:t>Static parts of the page stay fast and lightweight.</a:t>
            </a:r>
            <a:endParaRPr sz="1800" b="1">
              <a:solidFill>
                <a:schemeClr val="lt1"/>
              </a:solidFill>
            </a:endParaRPr>
          </a:p>
          <a:p>
            <a:pPr marL="0" lvl="0" indent="0" algn="l" rtl="0">
              <a:spcBef>
                <a:spcPts val="0"/>
              </a:spcBef>
              <a:spcAft>
                <a:spcPts val="0"/>
              </a:spcAft>
              <a:buNone/>
            </a:pPr>
            <a:endParaRPr sz="1800" b="1">
              <a:solidFill>
                <a:schemeClr val="lt1"/>
              </a:solidFill>
              <a:latin typeface="Montserrat"/>
              <a:ea typeface="Montserrat"/>
              <a:cs typeface="Montserrat"/>
              <a:sym typeface="Montserrat"/>
            </a:endParaRPr>
          </a:p>
        </p:txBody>
      </p:sp>
      <p:sp>
        <p:nvSpPr>
          <p:cNvPr id="253" name="Google Shape;253;p33"/>
          <p:cNvSpPr txBox="1"/>
          <p:nvPr/>
        </p:nvSpPr>
        <p:spPr>
          <a:xfrm>
            <a:off x="819925" y="445025"/>
            <a:ext cx="7545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lt1"/>
                </a:solidFill>
                <a:latin typeface="Montserrat"/>
                <a:ea typeface="Montserrat"/>
                <a:cs typeface="Montserrat"/>
                <a:sym typeface="Montserrat"/>
              </a:rPr>
              <a:t>Island Architecture - Partial Hydration</a:t>
            </a:r>
            <a:endParaRPr sz="2800" b="1">
              <a:solidFill>
                <a:schemeClr val="lt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7"/>
        <p:cNvGrpSpPr/>
        <p:nvPr/>
      </p:nvGrpSpPr>
      <p:grpSpPr>
        <a:xfrm>
          <a:off x="0" y="0"/>
          <a:ext cx="0" cy="0"/>
          <a:chOff x="0" y="0"/>
          <a:chExt cx="0" cy="0"/>
        </a:xfrm>
      </p:grpSpPr>
      <p:sp>
        <p:nvSpPr>
          <p:cNvPr id="258" name="Google Shape;25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59" name="Google Shape;259;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60" name="Google Shape;260;p34"/>
          <p:cNvSpPr txBox="1"/>
          <p:nvPr/>
        </p:nvSpPr>
        <p:spPr>
          <a:xfrm>
            <a:off x="1861200" y="2233200"/>
            <a:ext cx="542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a:t>
            </a:r>
            <a:endParaRPr sz="3200" b="1">
              <a:solidFill>
                <a:schemeClr val="lt1"/>
              </a:solidFill>
              <a:latin typeface="Montserrat"/>
              <a:ea typeface="Montserrat"/>
              <a:cs typeface="Montserrat"/>
              <a:sym typeface="Montserrat"/>
            </a:endParaRPr>
          </a:p>
        </p:txBody>
      </p:sp>
      <p:sp>
        <p:nvSpPr>
          <p:cNvPr id="261" name="Google Shape;261;p34"/>
          <p:cNvSpPr txBox="1"/>
          <p:nvPr/>
        </p:nvSpPr>
        <p:spPr>
          <a:xfrm>
            <a:off x="4366650" y="1578200"/>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262" name="Google Shape;262;p34" title="bg-purple.png"/>
          <p:cNvPicPr preferRelativeResize="0"/>
          <p:nvPr/>
        </p:nvPicPr>
        <p:blipFill>
          <a:blip r:embed="rId4">
            <a:alphaModFix/>
          </a:blip>
          <a:stretch>
            <a:fillRect/>
          </a:stretch>
        </p:blipFill>
        <p:spPr>
          <a:xfrm>
            <a:off x="0" y="0"/>
            <a:ext cx="9144000" cy="5143500"/>
          </a:xfrm>
          <a:prstGeom prst="rect">
            <a:avLst/>
          </a:prstGeom>
          <a:noFill/>
          <a:ln>
            <a:noFill/>
          </a:ln>
        </p:spPr>
      </p:pic>
      <p:sp>
        <p:nvSpPr>
          <p:cNvPr id="263" name="Google Shape;263;p34"/>
          <p:cNvSpPr txBox="1"/>
          <p:nvPr/>
        </p:nvSpPr>
        <p:spPr>
          <a:xfrm>
            <a:off x="819925" y="445025"/>
            <a:ext cx="398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lt1"/>
                </a:solidFill>
                <a:latin typeface="Montserrat"/>
                <a:ea typeface="Montserrat"/>
                <a:cs typeface="Montserrat"/>
                <a:sym typeface="Montserrat"/>
              </a:rPr>
              <a:t>Client Islands </a:t>
            </a:r>
            <a:endParaRPr sz="2800" b="1">
              <a:solidFill>
                <a:schemeClr val="lt1"/>
              </a:solidFill>
              <a:latin typeface="Montserrat"/>
              <a:ea typeface="Montserrat"/>
              <a:cs typeface="Montserrat"/>
              <a:sym typeface="Montserrat"/>
            </a:endParaRPr>
          </a:p>
        </p:txBody>
      </p:sp>
      <p:sp>
        <p:nvSpPr>
          <p:cNvPr id="264" name="Google Shape;264;p34"/>
          <p:cNvSpPr txBox="1"/>
          <p:nvPr/>
        </p:nvSpPr>
        <p:spPr>
          <a:xfrm>
            <a:off x="719625" y="4505675"/>
            <a:ext cx="471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C1C3C8"/>
                </a:solidFill>
                <a:highlight>
                  <a:srgbClr val="17181C"/>
                </a:highlight>
                <a:latin typeface="Roboto"/>
                <a:ea typeface="Roboto"/>
                <a:cs typeface="Roboto"/>
                <a:sym typeface="Roboto"/>
              </a:rPr>
              <a:t>Source: </a:t>
            </a:r>
            <a:r>
              <a:rPr lang="en" sz="1000" u="sng">
                <a:solidFill>
                  <a:schemeClr val="hlink"/>
                </a:solidFill>
                <a:highlight>
                  <a:srgbClr val="17181C"/>
                </a:highlight>
                <a:latin typeface="Roboto"/>
                <a:ea typeface="Roboto"/>
                <a:cs typeface="Roboto"/>
                <a:sym typeface="Roboto"/>
                <a:hlinkClick r:id="rId5"/>
              </a:rPr>
              <a:t>Islands Architecture</a:t>
            </a:r>
            <a:endParaRPr sz="1800">
              <a:solidFill>
                <a:schemeClr val="dk2"/>
              </a:solidFill>
            </a:endParaRPr>
          </a:p>
        </p:txBody>
      </p:sp>
      <p:sp>
        <p:nvSpPr>
          <p:cNvPr id="265" name="Google Shape;265;p34"/>
          <p:cNvSpPr txBox="1"/>
          <p:nvPr/>
        </p:nvSpPr>
        <p:spPr>
          <a:xfrm>
            <a:off x="1439200" y="1177525"/>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
        <p:nvSpPr>
          <p:cNvPr id="266" name="Google Shape;266;p34"/>
          <p:cNvSpPr txBox="1"/>
          <p:nvPr/>
        </p:nvSpPr>
        <p:spPr>
          <a:xfrm>
            <a:off x="924050" y="1291975"/>
            <a:ext cx="73023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lt1"/>
                </a:solidFill>
                <a:latin typeface="Montserrat"/>
                <a:ea typeface="Montserrat"/>
                <a:cs typeface="Montserrat"/>
                <a:sym typeface="Montserrat"/>
              </a:rPr>
              <a:t>Turning any static UI component into an interactive island requires only a client: directive. Astro then automatically builds and bundles your client-side JavaScript for optimized performance.</a:t>
            </a:r>
            <a:endParaRPr sz="1800" b="1">
              <a:solidFill>
                <a:schemeClr val="lt1"/>
              </a:solidFill>
              <a:latin typeface="Montserrat"/>
              <a:ea typeface="Montserrat"/>
              <a:cs typeface="Montserrat"/>
              <a:sym typeface="Montserrat"/>
            </a:endParaRPr>
          </a:p>
        </p:txBody>
      </p:sp>
      <p:pic>
        <p:nvPicPr>
          <p:cNvPr id="267" name="Google Shape;267;p34" title="Screenshot 2025-03-12 at 4.11.55 PM.png"/>
          <p:cNvPicPr preferRelativeResize="0"/>
          <p:nvPr/>
        </p:nvPicPr>
        <p:blipFill>
          <a:blip r:embed="rId6">
            <a:alphaModFix/>
          </a:blip>
          <a:stretch>
            <a:fillRect/>
          </a:stretch>
        </p:blipFill>
        <p:spPr>
          <a:xfrm>
            <a:off x="604225" y="2811226"/>
            <a:ext cx="7855993" cy="14681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1"/>
        <p:cNvGrpSpPr/>
        <p:nvPr/>
      </p:nvGrpSpPr>
      <p:grpSpPr>
        <a:xfrm>
          <a:off x="0" y="0"/>
          <a:ext cx="0" cy="0"/>
          <a:chOff x="0" y="0"/>
          <a:chExt cx="0" cy="0"/>
        </a:xfrm>
      </p:grpSpPr>
      <p:sp>
        <p:nvSpPr>
          <p:cNvPr id="272" name="Google Shape;272;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73" name="Google Shape;273;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74" name="Google Shape;274;p35"/>
          <p:cNvSpPr txBox="1"/>
          <p:nvPr/>
        </p:nvSpPr>
        <p:spPr>
          <a:xfrm>
            <a:off x="1861200" y="2233200"/>
            <a:ext cx="542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a:t>
            </a:r>
            <a:endParaRPr sz="3200" b="1">
              <a:solidFill>
                <a:schemeClr val="lt1"/>
              </a:solidFill>
              <a:latin typeface="Montserrat"/>
              <a:ea typeface="Montserrat"/>
              <a:cs typeface="Montserrat"/>
              <a:sym typeface="Montserrat"/>
            </a:endParaRPr>
          </a:p>
        </p:txBody>
      </p:sp>
      <p:sp>
        <p:nvSpPr>
          <p:cNvPr id="275" name="Google Shape;275;p35"/>
          <p:cNvSpPr txBox="1"/>
          <p:nvPr/>
        </p:nvSpPr>
        <p:spPr>
          <a:xfrm>
            <a:off x="4366650" y="1578200"/>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276" name="Google Shape;276;p35" title="bg-purple.png"/>
          <p:cNvPicPr preferRelativeResize="0"/>
          <p:nvPr/>
        </p:nvPicPr>
        <p:blipFill>
          <a:blip r:embed="rId4">
            <a:alphaModFix/>
          </a:blip>
          <a:stretch>
            <a:fillRect/>
          </a:stretch>
        </p:blipFill>
        <p:spPr>
          <a:xfrm>
            <a:off x="0" y="0"/>
            <a:ext cx="9144000" cy="5143500"/>
          </a:xfrm>
          <a:prstGeom prst="rect">
            <a:avLst/>
          </a:prstGeom>
          <a:noFill/>
          <a:ln>
            <a:noFill/>
          </a:ln>
        </p:spPr>
      </p:pic>
      <p:sp>
        <p:nvSpPr>
          <p:cNvPr id="277" name="Google Shape;277;p35"/>
          <p:cNvSpPr txBox="1"/>
          <p:nvPr/>
        </p:nvSpPr>
        <p:spPr>
          <a:xfrm>
            <a:off x="819925" y="445025"/>
            <a:ext cx="398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lt1"/>
                </a:solidFill>
                <a:latin typeface="Montserrat"/>
                <a:ea typeface="Montserrat"/>
                <a:cs typeface="Montserrat"/>
                <a:sym typeface="Montserrat"/>
              </a:rPr>
              <a:t>Client Islands </a:t>
            </a:r>
            <a:endParaRPr sz="2800" b="1">
              <a:solidFill>
                <a:schemeClr val="lt1"/>
              </a:solidFill>
              <a:latin typeface="Montserrat"/>
              <a:ea typeface="Montserrat"/>
              <a:cs typeface="Montserrat"/>
              <a:sym typeface="Montserrat"/>
            </a:endParaRPr>
          </a:p>
        </p:txBody>
      </p:sp>
      <p:sp>
        <p:nvSpPr>
          <p:cNvPr id="278" name="Google Shape;278;p35"/>
          <p:cNvSpPr txBox="1"/>
          <p:nvPr/>
        </p:nvSpPr>
        <p:spPr>
          <a:xfrm>
            <a:off x="719625" y="4505675"/>
            <a:ext cx="471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C1C3C8"/>
                </a:solidFill>
                <a:highlight>
                  <a:srgbClr val="17181C"/>
                </a:highlight>
                <a:latin typeface="Roboto"/>
                <a:ea typeface="Roboto"/>
                <a:cs typeface="Roboto"/>
                <a:sym typeface="Roboto"/>
              </a:rPr>
              <a:t>Source: </a:t>
            </a:r>
            <a:r>
              <a:rPr lang="en" sz="1000" u="sng">
                <a:solidFill>
                  <a:schemeClr val="hlink"/>
                </a:solidFill>
                <a:highlight>
                  <a:srgbClr val="17181C"/>
                </a:highlight>
                <a:latin typeface="Roboto"/>
                <a:ea typeface="Roboto"/>
                <a:cs typeface="Roboto"/>
                <a:sym typeface="Roboto"/>
                <a:hlinkClick r:id="rId5"/>
              </a:rPr>
              <a:t>Islands Architecture</a:t>
            </a:r>
            <a:endParaRPr sz="1800">
              <a:solidFill>
                <a:schemeClr val="dk2"/>
              </a:solidFill>
            </a:endParaRPr>
          </a:p>
        </p:txBody>
      </p:sp>
      <p:sp>
        <p:nvSpPr>
          <p:cNvPr id="279" name="Google Shape;279;p35"/>
          <p:cNvSpPr txBox="1"/>
          <p:nvPr/>
        </p:nvSpPr>
        <p:spPr>
          <a:xfrm>
            <a:off x="1439200" y="1177525"/>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
        <p:nvSpPr>
          <p:cNvPr id="280" name="Google Shape;280;p35"/>
          <p:cNvSpPr txBox="1"/>
          <p:nvPr/>
        </p:nvSpPr>
        <p:spPr>
          <a:xfrm>
            <a:off x="924050" y="1291975"/>
            <a:ext cx="73023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lt1"/>
                </a:solidFill>
                <a:latin typeface="Montserrat"/>
                <a:ea typeface="Montserrat"/>
                <a:cs typeface="Montserrat"/>
                <a:sym typeface="Montserrat"/>
              </a:rPr>
              <a:t>Because interaction is configured at the component-level, you can handle different loading priorities for each component based on its usage. </a:t>
            </a:r>
            <a:endParaRPr sz="18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800" b="1">
              <a:solidFill>
                <a:schemeClr val="lt1"/>
              </a:solidFill>
              <a:latin typeface="Montserrat"/>
              <a:ea typeface="Montserrat"/>
              <a:cs typeface="Montserrat"/>
              <a:sym typeface="Montserrat"/>
            </a:endParaRPr>
          </a:p>
          <a:p>
            <a:pPr marL="0" lvl="0" indent="0" algn="l" rtl="0">
              <a:spcBef>
                <a:spcPts val="0"/>
              </a:spcBef>
              <a:spcAft>
                <a:spcPts val="0"/>
              </a:spcAft>
              <a:buNone/>
            </a:pPr>
            <a:r>
              <a:rPr lang="en" sz="1800" b="1">
                <a:solidFill>
                  <a:schemeClr val="lt1"/>
                </a:solidFill>
                <a:latin typeface="Montserrat"/>
                <a:ea typeface="Montserrat"/>
                <a:cs typeface="Montserrat"/>
                <a:sym typeface="Montserrat"/>
              </a:rPr>
              <a:t>For example, </a:t>
            </a:r>
            <a:r>
              <a:rPr lang="en" sz="1800" b="1" u="sng">
                <a:solidFill>
                  <a:schemeClr val="lt1"/>
                </a:solidFill>
                <a:latin typeface="Montserrat"/>
                <a:ea typeface="Montserrat"/>
                <a:cs typeface="Montserrat"/>
                <a:sym typeface="Montserrat"/>
              </a:rPr>
              <a:t>client:idle</a:t>
            </a:r>
            <a:r>
              <a:rPr lang="en" sz="1800" b="1">
                <a:solidFill>
                  <a:schemeClr val="lt1"/>
                </a:solidFill>
                <a:latin typeface="Montserrat"/>
                <a:ea typeface="Montserrat"/>
                <a:cs typeface="Montserrat"/>
                <a:sym typeface="Montserrat"/>
              </a:rPr>
              <a:t> tells a component to load when the browser becomes idle, and </a:t>
            </a:r>
            <a:r>
              <a:rPr lang="en" sz="1800" b="1" u="sng">
                <a:solidFill>
                  <a:schemeClr val="lt1"/>
                </a:solidFill>
                <a:latin typeface="Montserrat"/>
                <a:ea typeface="Montserrat"/>
                <a:cs typeface="Montserrat"/>
                <a:sym typeface="Montserrat"/>
              </a:rPr>
              <a:t>client:visible</a:t>
            </a:r>
            <a:r>
              <a:rPr lang="en" sz="1800" b="1">
                <a:solidFill>
                  <a:schemeClr val="lt1"/>
                </a:solidFill>
                <a:latin typeface="Montserrat"/>
                <a:ea typeface="Montserrat"/>
                <a:cs typeface="Montserrat"/>
                <a:sym typeface="Montserrat"/>
              </a:rPr>
              <a:t> tells a component to load only once it enters the viewport.</a:t>
            </a:r>
            <a:endParaRPr sz="1800" b="1">
              <a:solidFill>
                <a:schemeClr val="lt1"/>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4"/>
        <p:cNvGrpSpPr/>
        <p:nvPr/>
      </p:nvGrpSpPr>
      <p:grpSpPr>
        <a:xfrm>
          <a:off x="0" y="0"/>
          <a:ext cx="0" cy="0"/>
          <a:chOff x="0" y="0"/>
          <a:chExt cx="0" cy="0"/>
        </a:xfrm>
      </p:grpSpPr>
      <p:sp>
        <p:nvSpPr>
          <p:cNvPr id="285" name="Google Shape;285;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86" name="Google Shape;286;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87" name="Google Shape;287;p36"/>
          <p:cNvSpPr txBox="1"/>
          <p:nvPr/>
        </p:nvSpPr>
        <p:spPr>
          <a:xfrm>
            <a:off x="1861200" y="2233200"/>
            <a:ext cx="542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a:t>
            </a:r>
            <a:endParaRPr sz="3200" b="1">
              <a:solidFill>
                <a:schemeClr val="lt1"/>
              </a:solidFill>
              <a:latin typeface="Montserrat"/>
              <a:ea typeface="Montserrat"/>
              <a:cs typeface="Montserrat"/>
              <a:sym typeface="Montserrat"/>
            </a:endParaRPr>
          </a:p>
        </p:txBody>
      </p:sp>
      <p:sp>
        <p:nvSpPr>
          <p:cNvPr id="288" name="Google Shape;288;p36"/>
          <p:cNvSpPr txBox="1"/>
          <p:nvPr/>
        </p:nvSpPr>
        <p:spPr>
          <a:xfrm>
            <a:off x="4366650" y="1578200"/>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289" name="Google Shape;289;p36" title="bg-purple.png"/>
          <p:cNvPicPr preferRelativeResize="0"/>
          <p:nvPr/>
        </p:nvPicPr>
        <p:blipFill>
          <a:blip r:embed="rId4">
            <a:alphaModFix/>
          </a:blip>
          <a:stretch>
            <a:fillRect/>
          </a:stretch>
        </p:blipFill>
        <p:spPr>
          <a:xfrm>
            <a:off x="0" y="0"/>
            <a:ext cx="9144000" cy="5143500"/>
          </a:xfrm>
          <a:prstGeom prst="rect">
            <a:avLst/>
          </a:prstGeom>
          <a:noFill/>
          <a:ln>
            <a:noFill/>
          </a:ln>
        </p:spPr>
      </p:pic>
      <p:sp>
        <p:nvSpPr>
          <p:cNvPr id="290" name="Google Shape;290;p36"/>
          <p:cNvSpPr txBox="1"/>
          <p:nvPr/>
        </p:nvSpPr>
        <p:spPr>
          <a:xfrm>
            <a:off x="819925" y="445025"/>
            <a:ext cx="398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lt1"/>
                </a:solidFill>
                <a:latin typeface="Montserrat"/>
                <a:ea typeface="Montserrat"/>
                <a:cs typeface="Montserrat"/>
                <a:sym typeface="Montserrat"/>
              </a:rPr>
              <a:t>Server Islands </a:t>
            </a:r>
            <a:endParaRPr sz="2800" b="1">
              <a:solidFill>
                <a:schemeClr val="lt1"/>
              </a:solidFill>
              <a:latin typeface="Montserrat"/>
              <a:ea typeface="Montserrat"/>
              <a:cs typeface="Montserrat"/>
              <a:sym typeface="Montserrat"/>
            </a:endParaRPr>
          </a:p>
        </p:txBody>
      </p:sp>
      <p:sp>
        <p:nvSpPr>
          <p:cNvPr id="291" name="Google Shape;291;p36"/>
          <p:cNvSpPr txBox="1"/>
          <p:nvPr/>
        </p:nvSpPr>
        <p:spPr>
          <a:xfrm>
            <a:off x="719625" y="4505675"/>
            <a:ext cx="471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C1C3C8"/>
                </a:solidFill>
                <a:highlight>
                  <a:srgbClr val="17181C"/>
                </a:highlight>
                <a:latin typeface="Roboto"/>
                <a:ea typeface="Roboto"/>
                <a:cs typeface="Roboto"/>
                <a:sym typeface="Roboto"/>
              </a:rPr>
              <a:t>Source: </a:t>
            </a:r>
            <a:r>
              <a:rPr lang="en" sz="1000" u="sng">
                <a:solidFill>
                  <a:schemeClr val="hlink"/>
                </a:solidFill>
                <a:highlight>
                  <a:srgbClr val="17181C"/>
                </a:highlight>
                <a:latin typeface="Roboto"/>
                <a:ea typeface="Roboto"/>
                <a:cs typeface="Roboto"/>
                <a:sym typeface="Roboto"/>
                <a:hlinkClick r:id="rId5"/>
              </a:rPr>
              <a:t>Islands Architecture</a:t>
            </a:r>
            <a:endParaRPr sz="1800">
              <a:solidFill>
                <a:schemeClr val="dk2"/>
              </a:solidFill>
            </a:endParaRPr>
          </a:p>
        </p:txBody>
      </p:sp>
      <p:sp>
        <p:nvSpPr>
          <p:cNvPr id="292" name="Google Shape;292;p36"/>
          <p:cNvSpPr txBox="1"/>
          <p:nvPr/>
        </p:nvSpPr>
        <p:spPr>
          <a:xfrm>
            <a:off x="1439200" y="1177525"/>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293" name="Google Shape;293;p36" title="Screenshot 2025-03-12 at 4.22.30 PM.png"/>
          <p:cNvPicPr preferRelativeResize="0"/>
          <p:nvPr/>
        </p:nvPicPr>
        <p:blipFill>
          <a:blip r:embed="rId6">
            <a:alphaModFix/>
          </a:blip>
          <a:stretch>
            <a:fillRect/>
          </a:stretch>
        </p:blipFill>
        <p:spPr>
          <a:xfrm>
            <a:off x="819925" y="2026123"/>
            <a:ext cx="7699798" cy="1782650"/>
          </a:xfrm>
          <a:prstGeom prst="rect">
            <a:avLst/>
          </a:prstGeom>
          <a:noFill/>
          <a:ln>
            <a:noFill/>
          </a:ln>
        </p:spPr>
      </p:pic>
      <p:sp>
        <p:nvSpPr>
          <p:cNvPr id="294" name="Google Shape;294;p36"/>
          <p:cNvSpPr txBox="1"/>
          <p:nvPr/>
        </p:nvSpPr>
        <p:spPr>
          <a:xfrm>
            <a:off x="719625" y="1152475"/>
            <a:ext cx="704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lt1"/>
                </a:solidFill>
                <a:latin typeface="Montserrat"/>
                <a:ea typeface="Montserrat"/>
                <a:cs typeface="Montserrat"/>
                <a:sym typeface="Montserrat"/>
              </a:rPr>
              <a:t>Add the server:defer directive to any Astro component on your page to turn it into its own server island:</a:t>
            </a:r>
            <a:endParaRPr sz="1800" b="1">
              <a:solidFill>
                <a:schemeClr val="lt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8"/>
        <p:cNvGrpSpPr/>
        <p:nvPr/>
      </p:nvGrpSpPr>
      <p:grpSpPr>
        <a:xfrm>
          <a:off x="0" y="0"/>
          <a:ext cx="0" cy="0"/>
          <a:chOff x="0" y="0"/>
          <a:chExt cx="0" cy="0"/>
        </a:xfrm>
      </p:grpSpPr>
      <p:sp>
        <p:nvSpPr>
          <p:cNvPr id="299" name="Google Shape;299;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00" name="Google Shape;300;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301" name="Google Shape;301;p37"/>
          <p:cNvSpPr txBox="1"/>
          <p:nvPr/>
        </p:nvSpPr>
        <p:spPr>
          <a:xfrm>
            <a:off x="1861200" y="2233200"/>
            <a:ext cx="542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a:t>
            </a:r>
            <a:endParaRPr sz="3200" b="1">
              <a:solidFill>
                <a:schemeClr val="lt1"/>
              </a:solidFill>
              <a:latin typeface="Montserrat"/>
              <a:ea typeface="Montserrat"/>
              <a:cs typeface="Montserrat"/>
              <a:sym typeface="Montserrat"/>
            </a:endParaRPr>
          </a:p>
        </p:txBody>
      </p:sp>
      <p:sp>
        <p:nvSpPr>
          <p:cNvPr id="302" name="Google Shape;302;p37"/>
          <p:cNvSpPr txBox="1"/>
          <p:nvPr/>
        </p:nvSpPr>
        <p:spPr>
          <a:xfrm>
            <a:off x="4366650" y="1578200"/>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303" name="Google Shape;303;p37" title="bg-purple.png"/>
          <p:cNvPicPr preferRelativeResize="0"/>
          <p:nvPr/>
        </p:nvPicPr>
        <p:blipFill>
          <a:blip r:embed="rId4">
            <a:alphaModFix/>
          </a:blip>
          <a:stretch>
            <a:fillRect/>
          </a:stretch>
        </p:blipFill>
        <p:spPr>
          <a:xfrm>
            <a:off x="0" y="0"/>
            <a:ext cx="9144000" cy="5143500"/>
          </a:xfrm>
          <a:prstGeom prst="rect">
            <a:avLst/>
          </a:prstGeom>
          <a:noFill/>
          <a:ln>
            <a:noFill/>
          </a:ln>
        </p:spPr>
      </p:pic>
      <p:sp>
        <p:nvSpPr>
          <p:cNvPr id="304" name="Google Shape;304;p37"/>
          <p:cNvSpPr txBox="1"/>
          <p:nvPr/>
        </p:nvSpPr>
        <p:spPr>
          <a:xfrm>
            <a:off x="819925" y="445025"/>
            <a:ext cx="398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lt1"/>
                </a:solidFill>
                <a:latin typeface="Montserrat"/>
                <a:ea typeface="Montserrat"/>
                <a:cs typeface="Montserrat"/>
                <a:sym typeface="Montserrat"/>
              </a:rPr>
              <a:t>Server Islands </a:t>
            </a:r>
            <a:endParaRPr sz="2800" b="1">
              <a:solidFill>
                <a:schemeClr val="lt1"/>
              </a:solidFill>
              <a:latin typeface="Montserrat"/>
              <a:ea typeface="Montserrat"/>
              <a:cs typeface="Montserrat"/>
              <a:sym typeface="Montserrat"/>
            </a:endParaRPr>
          </a:p>
        </p:txBody>
      </p:sp>
      <p:sp>
        <p:nvSpPr>
          <p:cNvPr id="305" name="Google Shape;305;p37"/>
          <p:cNvSpPr txBox="1"/>
          <p:nvPr/>
        </p:nvSpPr>
        <p:spPr>
          <a:xfrm>
            <a:off x="719625" y="4505675"/>
            <a:ext cx="471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C1C3C8"/>
                </a:solidFill>
                <a:highlight>
                  <a:srgbClr val="17181C"/>
                </a:highlight>
                <a:latin typeface="Roboto"/>
                <a:ea typeface="Roboto"/>
                <a:cs typeface="Roboto"/>
                <a:sym typeface="Roboto"/>
              </a:rPr>
              <a:t>Source: </a:t>
            </a:r>
            <a:r>
              <a:rPr lang="en" sz="1000" u="sng">
                <a:solidFill>
                  <a:schemeClr val="hlink"/>
                </a:solidFill>
                <a:highlight>
                  <a:srgbClr val="17181C"/>
                </a:highlight>
                <a:latin typeface="Roboto"/>
                <a:ea typeface="Roboto"/>
                <a:cs typeface="Roboto"/>
                <a:sym typeface="Roboto"/>
                <a:hlinkClick r:id="rId5"/>
              </a:rPr>
              <a:t>Islands Architecture</a:t>
            </a:r>
            <a:endParaRPr sz="1800">
              <a:solidFill>
                <a:schemeClr val="dk2"/>
              </a:solidFill>
            </a:endParaRPr>
          </a:p>
        </p:txBody>
      </p:sp>
      <p:sp>
        <p:nvSpPr>
          <p:cNvPr id="306" name="Google Shape;306;p37"/>
          <p:cNvSpPr txBox="1"/>
          <p:nvPr/>
        </p:nvSpPr>
        <p:spPr>
          <a:xfrm>
            <a:off x="1439200" y="1177525"/>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
        <p:nvSpPr>
          <p:cNvPr id="307" name="Google Shape;307;p37"/>
          <p:cNvSpPr txBox="1"/>
          <p:nvPr/>
        </p:nvSpPr>
        <p:spPr>
          <a:xfrm>
            <a:off x="719625" y="1152475"/>
            <a:ext cx="75231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lt1"/>
                </a:solidFill>
                <a:latin typeface="Montserrat"/>
                <a:ea typeface="Montserrat"/>
                <a:cs typeface="Montserrat"/>
                <a:sym typeface="Montserrat"/>
              </a:rPr>
              <a:t>Server Islands breaks up your page with smaller areas of server-rendered content that each load in parallel. </a:t>
            </a:r>
            <a:endParaRPr sz="18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800" b="1">
              <a:solidFill>
                <a:schemeClr val="lt1"/>
              </a:solidFill>
              <a:latin typeface="Montserrat"/>
              <a:ea typeface="Montserrat"/>
              <a:cs typeface="Montserrat"/>
              <a:sym typeface="Montserrat"/>
            </a:endParaRPr>
          </a:p>
          <a:p>
            <a:pPr marL="0" lvl="0" indent="0" algn="l" rtl="0">
              <a:spcBef>
                <a:spcPts val="0"/>
              </a:spcBef>
              <a:spcAft>
                <a:spcPts val="0"/>
              </a:spcAft>
              <a:buNone/>
            </a:pPr>
            <a:r>
              <a:rPr lang="en" sz="1800" b="1">
                <a:solidFill>
                  <a:schemeClr val="lt1"/>
                </a:solidFill>
                <a:latin typeface="Montserrat"/>
                <a:ea typeface="Montserrat"/>
                <a:cs typeface="Montserrat"/>
                <a:sym typeface="Montserrat"/>
              </a:rPr>
              <a:t>Your page’s main content can be rendered immediately with placeholder content, such as a generic avatar until your island’s own content is available. </a:t>
            </a:r>
            <a:endParaRPr sz="18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800" b="1">
              <a:solidFill>
                <a:schemeClr val="lt1"/>
              </a:solidFill>
              <a:latin typeface="Montserrat"/>
              <a:ea typeface="Montserrat"/>
              <a:cs typeface="Montserrat"/>
              <a:sym typeface="Montserrat"/>
            </a:endParaRPr>
          </a:p>
          <a:p>
            <a:pPr marL="0" lvl="0" indent="0" algn="l" rtl="0">
              <a:spcBef>
                <a:spcPts val="0"/>
              </a:spcBef>
              <a:spcAft>
                <a:spcPts val="0"/>
              </a:spcAft>
              <a:buNone/>
            </a:pPr>
            <a:r>
              <a:rPr lang="en" sz="1800" b="1">
                <a:solidFill>
                  <a:schemeClr val="lt1"/>
                </a:solidFill>
                <a:latin typeface="Montserrat"/>
                <a:ea typeface="Montserrat"/>
                <a:cs typeface="Montserrat"/>
                <a:sym typeface="Montserrat"/>
              </a:rPr>
              <a:t>With server islands, having small components of personalized content does not delay the rendering of an otherwise static page.</a:t>
            </a:r>
            <a:endParaRPr sz="1800" b="1">
              <a:solidFill>
                <a:schemeClr val="lt1"/>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1"/>
        <p:cNvGrpSpPr/>
        <p:nvPr/>
      </p:nvGrpSpPr>
      <p:grpSpPr>
        <a:xfrm>
          <a:off x="0" y="0"/>
          <a:ext cx="0" cy="0"/>
          <a:chOff x="0" y="0"/>
          <a:chExt cx="0" cy="0"/>
        </a:xfrm>
      </p:grpSpPr>
      <p:sp>
        <p:nvSpPr>
          <p:cNvPr id="312" name="Google Shape;312;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13" name="Google Shape;313;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314" name="Google Shape;314;p38"/>
          <p:cNvSpPr txBox="1"/>
          <p:nvPr/>
        </p:nvSpPr>
        <p:spPr>
          <a:xfrm>
            <a:off x="1861200" y="2233200"/>
            <a:ext cx="542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a:t>
            </a:r>
            <a:endParaRPr sz="3200" b="1">
              <a:solidFill>
                <a:schemeClr val="lt1"/>
              </a:solidFill>
              <a:latin typeface="Montserrat"/>
              <a:ea typeface="Montserrat"/>
              <a:cs typeface="Montserrat"/>
              <a:sym typeface="Montserrat"/>
            </a:endParaRPr>
          </a:p>
        </p:txBody>
      </p:sp>
      <p:sp>
        <p:nvSpPr>
          <p:cNvPr id="315" name="Google Shape;315;p38"/>
          <p:cNvSpPr txBox="1"/>
          <p:nvPr/>
        </p:nvSpPr>
        <p:spPr>
          <a:xfrm>
            <a:off x="4366650" y="1578200"/>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316" name="Google Shape;316;p38" title="bg-purple.png"/>
          <p:cNvPicPr preferRelativeResize="0"/>
          <p:nvPr/>
        </p:nvPicPr>
        <p:blipFill>
          <a:blip r:embed="rId4">
            <a:alphaModFix/>
          </a:blip>
          <a:stretch>
            <a:fillRect/>
          </a:stretch>
        </p:blipFill>
        <p:spPr>
          <a:xfrm>
            <a:off x="0" y="0"/>
            <a:ext cx="9144000" cy="5143500"/>
          </a:xfrm>
          <a:prstGeom prst="rect">
            <a:avLst/>
          </a:prstGeom>
          <a:noFill/>
          <a:ln>
            <a:noFill/>
          </a:ln>
        </p:spPr>
      </p:pic>
      <p:sp>
        <p:nvSpPr>
          <p:cNvPr id="317" name="Google Shape;317;p38"/>
          <p:cNvSpPr txBox="1"/>
          <p:nvPr/>
        </p:nvSpPr>
        <p:spPr>
          <a:xfrm>
            <a:off x="819925" y="445025"/>
            <a:ext cx="5141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lt1"/>
                </a:solidFill>
                <a:latin typeface="Montserrat"/>
                <a:ea typeface="Montserrat"/>
                <a:cs typeface="Montserrat"/>
                <a:sym typeface="Montserrat"/>
              </a:rPr>
              <a:t>Server Islands - Benefits </a:t>
            </a:r>
            <a:endParaRPr sz="2800" b="1">
              <a:solidFill>
                <a:schemeClr val="lt1"/>
              </a:solidFill>
              <a:latin typeface="Montserrat"/>
              <a:ea typeface="Montserrat"/>
              <a:cs typeface="Montserrat"/>
              <a:sym typeface="Montserrat"/>
            </a:endParaRPr>
          </a:p>
        </p:txBody>
      </p:sp>
      <p:sp>
        <p:nvSpPr>
          <p:cNvPr id="318" name="Google Shape;318;p38"/>
          <p:cNvSpPr txBox="1"/>
          <p:nvPr/>
        </p:nvSpPr>
        <p:spPr>
          <a:xfrm>
            <a:off x="719625" y="4505675"/>
            <a:ext cx="471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C1C3C8"/>
                </a:solidFill>
                <a:highlight>
                  <a:srgbClr val="17181C"/>
                </a:highlight>
                <a:latin typeface="Roboto"/>
                <a:ea typeface="Roboto"/>
                <a:cs typeface="Roboto"/>
                <a:sym typeface="Roboto"/>
              </a:rPr>
              <a:t>Source: </a:t>
            </a:r>
            <a:r>
              <a:rPr lang="en" sz="1000" u="sng">
                <a:solidFill>
                  <a:schemeClr val="hlink"/>
                </a:solidFill>
                <a:highlight>
                  <a:srgbClr val="17181C"/>
                </a:highlight>
                <a:latin typeface="Roboto"/>
                <a:ea typeface="Roboto"/>
                <a:cs typeface="Roboto"/>
                <a:sym typeface="Roboto"/>
                <a:hlinkClick r:id="rId5"/>
              </a:rPr>
              <a:t>Islands Architecture</a:t>
            </a:r>
            <a:endParaRPr sz="1800">
              <a:solidFill>
                <a:schemeClr val="dk2"/>
              </a:solidFill>
            </a:endParaRPr>
          </a:p>
        </p:txBody>
      </p:sp>
      <p:sp>
        <p:nvSpPr>
          <p:cNvPr id="319" name="Google Shape;319;p38"/>
          <p:cNvSpPr txBox="1"/>
          <p:nvPr/>
        </p:nvSpPr>
        <p:spPr>
          <a:xfrm>
            <a:off x="1439200" y="1177525"/>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
        <p:nvSpPr>
          <p:cNvPr id="320" name="Google Shape;320;p38"/>
          <p:cNvSpPr txBox="1"/>
          <p:nvPr/>
        </p:nvSpPr>
        <p:spPr>
          <a:xfrm>
            <a:off x="719625" y="1152475"/>
            <a:ext cx="75231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lt1"/>
                </a:solidFill>
                <a:latin typeface="Montserrat"/>
                <a:ea typeface="Montserrat"/>
                <a:cs typeface="Montserrat"/>
                <a:sym typeface="Montserrat"/>
              </a:rPr>
              <a:t>A good example of benefit and usage of an server island for an e-commerce storefront.</a:t>
            </a:r>
            <a:endParaRPr sz="18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800" b="1">
              <a:solidFill>
                <a:schemeClr val="lt1"/>
              </a:solidFill>
              <a:latin typeface="Montserrat"/>
              <a:ea typeface="Montserrat"/>
              <a:cs typeface="Montserrat"/>
              <a:sym typeface="Montserrat"/>
            </a:endParaRPr>
          </a:p>
          <a:p>
            <a:pPr marL="0" lvl="0" indent="0" algn="l" rtl="0">
              <a:spcBef>
                <a:spcPts val="0"/>
              </a:spcBef>
              <a:spcAft>
                <a:spcPts val="0"/>
              </a:spcAft>
              <a:buNone/>
            </a:pPr>
            <a:r>
              <a:rPr lang="en" sz="1800" b="1">
                <a:solidFill>
                  <a:schemeClr val="lt1"/>
                </a:solidFill>
                <a:latin typeface="Montserrat"/>
                <a:ea typeface="Montserrat"/>
                <a:cs typeface="Montserrat"/>
                <a:sym typeface="Montserrat"/>
              </a:rPr>
              <a:t>The store products listing for the main page is usually always changing, so using server islands for these product components would be a good choice, so they can</a:t>
            </a:r>
            <a:endParaRPr sz="1800" b="1">
              <a:solidFill>
                <a:schemeClr val="lt1"/>
              </a:solidFill>
              <a:latin typeface="Montserrat"/>
              <a:ea typeface="Montserrat"/>
              <a:cs typeface="Montserrat"/>
              <a:sym typeface="Montserrat"/>
            </a:endParaRPr>
          </a:p>
          <a:p>
            <a:pPr marL="0" lvl="0" indent="0" algn="l" rtl="0">
              <a:spcBef>
                <a:spcPts val="0"/>
              </a:spcBef>
              <a:spcAft>
                <a:spcPts val="0"/>
              </a:spcAft>
              <a:buNone/>
            </a:pPr>
            <a:r>
              <a:rPr lang="en" sz="1800" b="1">
                <a:solidFill>
                  <a:schemeClr val="lt1"/>
                </a:solidFill>
                <a:latin typeface="Montserrat"/>
                <a:ea typeface="Montserrat"/>
                <a:cs typeface="Montserrat"/>
                <a:sym typeface="Montserrat"/>
              </a:rPr>
              <a:t>load faster, while you can load things like user profile and user name using client islands.</a:t>
            </a:r>
            <a:endParaRPr sz="1800" b="1">
              <a:solidFill>
                <a:schemeClr val="lt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26" name="Google Shape;326;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327" name="Google Shape;327;p39"/>
          <p:cNvSpPr txBox="1"/>
          <p:nvPr/>
        </p:nvSpPr>
        <p:spPr>
          <a:xfrm>
            <a:off x="1861200" y="2233200"/>
            <a:ext cx="542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a:t>
            </a:r>
            <a:endParaRPr sz="3200" b="1">
              <a:solidFill>
                <a:schemeClr val="lt1"/>
              </a:solidFill>
              <a:latin typeface="Montserrat"/>
              <a:ea typeface="Montserrat"/>
              <a:cs typeface="Montserrat"/>
              <a:sym typeface="Montserrat"/>
            </a:endParaRPr>
          </a:p>
        </p:txBody>
      </p:sp>
      <p:sp>
        <p:nvSpPr>
          <p:cNvPr id="328" name="Google Shape;328;p39"/>
          <p:cNvSpPr txBox="1"/>
          <p:nvPr/>
        </p:nvSpPr>
        <p:spPr>
          <a:xfrm>
            <a:off x="4366650" y="1578200"/>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329" name="Google Shape;329;p39" title="bg-purple.png"/>
          <p:cNvPicPr preferRelativeResize="0"/>
          <p:nvPr/>
        </p:nvPicPr>
        <p:blipFill>
          <a:blip r:embed="rId4">
            <a:alphaModFix/>
          </a:blip>
          <a:stretch>
            <a:fillRect/>
          </a:stretch>
        </p:blipFill>
        <p:spPr>
          <a:xfrm>
            <a:off x="0" y="0"/>
            <a:ext cx="9144000" cy="5143500"/>
          </a:xfrm>
          <a:prstGeom prst="rect">
            <a:avLst/>
          </a:prstGeom>
          <a:noFill/>
          <a:ln>
            <a:noFill/>
          </a:ln>
        </p:spPr>
      </p:pic>
      <p:sp>
        <p:nvSpPr>
          <p:cNvPr id="330" name="Google Shape;330;p39"/>
          <p:cNvSpPr txBox="1"/>
          <p:nvPr/>
        </p:nvSpPr>
        <p:spPr>
          <a:xfrm>
            <a:off x="819925" y="445025"/>
            <a:ext cx="398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lt1"/>
                </a:solidFill>
                <a:latin typeface="Montserrat"/>
                <a:ea typeface="Montserrat"/>
                <a:cs typeface="Montserrat"/>
                <a:sym typeface="Montserrat"/>
              </a:rPr>
              <a:t>Islands Architecture</a:t>
            </a:r>
            <a:endParaRPr sz="2800" b="1">
              <a:solidFill>
                <a:schemeClr val="lt1"/>
              </a:solidFill>
              <a:latin typeface="Montserrat"/>
              <a:ea typeface="Montserrat"/>
              <a:cs typeface="Montserrat"/>
              <a:sym typeface="Montserrat"/>
            </a:endParaRPr>
          </a:p>
        </p:txBody>
      </p:sp>
      <p:pic>
        <p:nvPicPr>
          <p:cNvPr id="331" name="Google Shape;331;p39" title="ISLANDS-screenshot.png"/>
          <p:cNvPicPr preferRelativeResize="0"/>
          <p:nvPr/>
        </p:nvPicPr>
        <p:blipFill>
          <a:blip r:embed="rId3">
            <a:alphaModFix/>
          </a:blip>
          <a:stretch>
            <a:fillRect/>
          </a:stretch>
        </p:blipFill>
        <p:spPr>
          <a:xfrm>
            <a:off x="2999751" y="1185200"/>
            <a:ext cx="3255851" cy="3046077"/>
          </a:xfrm>
          <a:prstGeom prst="rect">
            <a:avLst/>
          </a:prstGeom>
          <a:noFill/>
          <a:ln>
            <a:noFill/>
          </a:ln>
        </p:spPr>
      </p:pic>
      <p:sp>
        <p:nvSpPr>
          <p:cNvPr id="332" name="Google Shape;332;p39"/>
          <p:cNvSpPr txBox="1"/>
          <p:nvPr/>
        </p:nvSpPr>
        <p:spPr>
          <a:xfrm>
            <a:off x="719625" y="4505675"/>
            <a:ext cx="471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C1C3C8"/>
                </a:solidFill>
                <a:highlight>
                  <a:srgbClr val="17181C"/>
                </a:highlight>
                <a:latin typeface="Roboto"/>
                <a:ea typeface="Roboto"/>
                <a:cs typeface="Roboto"/>
                <a:sym typeface="Roboto"/>
              </a:rPr>
              <a:t>Source: </a:t>
            </a:r>
            <a:r>
              <a:rPr lang="en" sz="1000" u="sng">
                <a:solidFill>
                  <a:schemeClr val="hlink"/>
                </a:solidFill>
                <a:highlight>
                  <a:srgbClr val="17181C"/>
                </a:highlight>
                <a:latin typeface="Roboto"/>
                <a:ea typeface="Roboto"/>
                <a:cs typeface="Roboto"/>
                <a:sym typeface="Roboto"/>
                <a:hlinkClick r:id="rId5"/>
              </a:rPr>
              <a:t>Islands Architecture: Jason Miller</a:t>
            </a:r>
            <a:endParaRPr sz="1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6"/>
        <p:cNvGrpSpPr/>
        <p:nvPr/>
      </p:nvGrpSpPr>
      <p:grpSpPr>
        <a:xfrm>
          <a:off x="0" y="0"/>
          <a:ext cx="0" cy="0"/>
          <a:chOff x="0" y="0"/>
          <a:chExt cx="0" cy="0"/>
        </a:xfrm>
      </p:grpSpPr>
      <p:sp>
        <p:nvSpPr>
          <p:cNvPr id="337" name="Google Shape;337;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38" name="Google Shape;338;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339" name="Google Shape;339;p40"/>
          <p:cNvSpPr txBox="1"/>
          <p:nvPr/>
        </p:nvSpPr>
        <p:spPr>
          <a:xfrm>
            <a:off x="1861200" y="2233200"/>
            <a:ext cx="542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a:t>
            </a:r>
            <a:endParaRPr sz="3200" b="1">
              <a:solidFill>
                <a:schemeClr val="lt1"/>
              </a:solidFill>
              <a:latin typeface="Montserrat"/>
              <a:ea typeface="Montserrat"/>
              <a:cs typeface="Montserrat"/>
              <a:sym typeface="Montserrat"/>
            </a:endParaRPr>
          </a:p>
        </p:txBody>
      </p:sp>
      <p:sp>
        <p:nvSpPr>
          <p:cNvPr id="340" name="Google Shape;340;p40"/>
          <p:cNvSpPr txBox="1"/>
          <p:nvPr/>
        </p:nvSpPr>
        <p:spPr>
          <a:xfrm>
            <a:off x="4366650" y="1578200"/>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341" name="Google Shape;341;p40" title="bg-purple.png"/>
          <p:cNvPicPr preferRelativeResize="0"/>
          <p:nvPr/>
        </p:nvPicPr>
        <p:blipFill>
          <a:blip r:embed="rId4">
            <a:alphaModFix/>
          </a:blip>
          <a:stretch>
            <a:fillRect/>
          </a:stretch>
        </p:blipFill>
        <p:spPr>
          <a:xfrm>
            <a:off x="0" y="0"/>
            <a:ext cx="9144000" cy="5143500"/>
          </a:xfrm>
          <a:prstGeom prst="rect">
            <a:avLst/>
          </a:prstGeom>
          <a:noFill/>
          <a:ln>
            <a:noFill/>
          </a:ln>
        </p:spPr>
      </p:pic>
      <p:sp>
        <p:nvSpPr>
          <p:cNvPr id="342" name="Google Shape;342;p40"/>
          <p:cNvSpPr txBox="1"/>
          <p:nvPr/>
        </p:nvSpPr>
        <p:spPr>
          <a:xfrm>
            <a:off x="2581950" y="1578200"/>
            <a:ext cx="3980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b="1">
                <a:solidFill>
                  <a:schemeClr val="lt1"/>
                </a:solidFill>
                <a:latin typeface="Montserrat"/>
                <a:ea typeface="Montserrat"/>
                <a:cs typeface="Montserrat"/>
                <a:sym typeface="Montserrat"/>
              </a:rPr>
              <a:t>Islands Architecture</a:t>
            </a:r>
            <a:endParaRPr sz="2800" b="1">
              <a:solidFill>
                <a:schemeClr val="lt1"/>
              </a:solidFill>
              <a:latin typeface="Montserrat"/>
              <a:ea typeface="Montserrat"/>
              <a:cs typeface="Montserrat"/>
              <a:sym typeface="Montserrat"/>
            </a:endParaRPr>
          </a:p>
        </p:txBody>
      </p:sp>
      <p:sp>
        <p:nvSpPr>
          <p:cNvPr id="343" name="Google Shape;343;p40"/>
          <p:cNvSpPr txBox="1"/>
          <p:nvPr/>
        </p:nvSpPr>
        <p:spPr>
          <a:xfrm>
            <a:off x="2581950" y="2154075"/>
            <a:ext cx="3980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b="1">
                <a:solidFill>
                  <a:schemeClr val="lt1"/>
                </a:solidFill>
                <a:latin typeface="Montserrat"/>
                <a:ea typeface="Montserrat"/>
                <a:cs typeface="Montserrat"/>
                <a:sym typeface="Montserrat"/>
              </a:rPr>
              <a:t>Example with Astro</a:t>
            </a:r>
            <a:endParaRPr sz="2800" b="1">
              <a:solidFill>
                <a:schemeClr val="lt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49" name="Google Shape;349;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350" name="Google Shape;350;p41"/>
          <p:cNvSpPr txBox="1"/>
          <p:nvPr/>
        </p:nvSpPr>
        <p:spPr>
          <a:xfrm>
            <a:off x="1861200" y="2233200"/>
            <a:ext cx="542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a:t>
            </a:r>
            <a:endParaRPr sz="3200" b="1">
              <a:solidFill>
                <a:schemeClr val="lt1"/>
              </a:solidFill>
              <a:latin typeface="Montserrat"/>
              <a:ea typeface="Montserrat"/>
              <a:cs typeface="Montserrat"/>
              <a:sym typeface="Montserrat"/>
            </a:endParaRPr>
          </a:p>
        </p:txBody>
      </p:sp>
      <p:sp>
        <p:nvSpPr>
          <p:cNvPr id="351" name="Google Shape;351;p41"/>
          <p:cNvSpPr txBox="1"/>
          <p:nvPr/>
        </p:nvSpPr>
        <p:spPr>
          <a:xfrm>
            <a:off x="4366650" y="1578200"/>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352" name="Google Shape;352;p41" title="bg-purple.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353" name="Google Shape;353;p41"/>
          <p:cNvSpPr txBox="1"/>
          <p:nvPr/>
        </p:nvSpPr>
        <p:spPr>
          <a:xfrm>
            <a:off x="889050" y="445025"/>
            <a:ext cx="2761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Who Uses It</a:t>
            </a:r>
            <a:endParaRPr sz="3200" b="1">
              <a:solidFill>
                <a:schemeClr val="lt1"/>
              </a:solidFill>
              <a:latin typeface="Montserrat"/>
              <a:ea typeface="Montserrat"/>
              <a:cs typeface="Montserrat"/>
              <a:sym typeface="Montserrat"/>
            </a:endParaRPr>
          </a:p>
        </p:txBody>
      </p:sp>
      <p:sp>
        <p:nvSpPr>
          <p:cNvPr id="354" name="Google Shape;354;p41"/>
          <p:cNvSpPr txBox="1"/>
          <p:nvPr/>
        </p:nvSpPr>
        <p:spPr>
          <a:xfrm>
            <a:off x="934475" y="1152475"/>
            <a:ext cx="4376100" cy="18471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Font typeface="Montserrat"/>
              <a:buChar char="●"/>
            </a:pPr>
            <a:r>
              <a:rPr lang="en" sz="1800" b="1" u="sng">
                <a:solidFill>
                  <a:schemeClr val="accent5"/>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https://</a:t>
            </a:r>
            <a:r>
              <a:rPr lang="en" sz="1800" b="1" u="sng">
                <a:solidFill>
                  <a:schemeClr val="hlink"/>
                </a:solidFill>
                <a:latin typeface="Montserrat"/>
                <a:ea typeface="Montserrat"/>
                <a:cs typeface="Montserrat"/>
                <a:sym typeface="Montserrat"/>
                <a:hlinkClick r:id="rId5"/>
              </a:rPr>
              <a:t>www.ikea.com</a:t>
            </a:r>
            <a:endParaRPr sz="1800"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 sz="1800" b="1" u="sng">
                <a:solidFill>
                  <a:schemeClr val="accent5"/>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https://</a:t>
            </a:r>
            <a:r>
              <a:rPr lang="en" sz="1800" b="1" u="sng">
                <a:solidFill>
                  <a:schemeClr val="hlink"/>
                </a:solidFill>
                <a:latin typeface="Montserrat"/>
                <a:ea typeface="Montserrat"/>
                <a:cs typeface="Montserrat"/>
                <a:sym typeface="Montserrat"/>
                <a:hlinkClick r:id="rId6"/>
              </a:rPr>
              <a:t>www.porsche.com</a:t>
            </a:r>
            <a:endParaRPr sz="1800"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 sz="1800" b="1" u="sng">
                <a:solidFill>
                  <a:schemeClr val="hlink"/>
                </a:solidFill>
                <a:latin typeface="Montserrat"/>
                <a:ea typeface="Montserrat"/>
                <a:cs typeface="Montserrat"/>
                <a:sym typeface="Montserrat"/>
                <a:hlinkClick r:id="rId4"/>
              </a:rPr>
              <a:t>https://www.michelin.com/</a:t>
            </a:r>
            <a:endParaRPr sz="1800"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 sz="1800" b="1" u="sng">
                <a:solidFill>
                  <a:schemeClr val="hlink"/>
                </a:solidFill>
                <a:latin typeface="Montserrat"/>
                <a:ea typeface="Montserrat"/>
                <a:cs typeface="Montserrat"/>
                <a:sym typeface="Montserrat"/>
                <a:hlinkClick r:id="rId7"/>
              </a:rPr>
              <a:t>https://firebase.blog/</a:t>
            </a:r>
            <a:endParaRPr sz="1800"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 sz="1800" b="1" u="sng">
                <a:solidFill>
                  <a:schemeClr val="hlink"/>
                </a:solidFill>
                <a:latin typeface="Montserrat"/>
                <a:ea typeface="Montserrat"/>
                <a:cs typeface="Montserrat"/>
                <a:sym typeface="Montserrat"/>
                <a:hlinkClick r:id="rId8"/>
              </a:rPr>
              <a:t>https://nordvpn.com/</a:t>
            </a:r>
            <a:endParaRPr sz="1800"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 sz="1800" b="1" u="sng">
                <a:solidFill>
                  <a:schemeClr val="hlink"/>
                </a:solidFill>
                <a:latin typeface="Montserrat"/>
                <a:ea typeface="Montserrat"/>
                <a:cs typeface="Montserrat"/>
                <a:sym typeface="Montserrat"/>
                <a:hlinkClick r:id="rId9"/>
              </a:rPr>
              <a:t>https://react.gg/</a:t>
            </a:r>
            <a:endParaRPr sz="1800" b="1">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68" name="Google Shape;68;p15"/>
          <p:cNvSpPr txBox="1"/>
          <p:nvPr/>
        </p:nvSpPr>
        <p:spPr>
          <a:xfrm>
            <a:off x="1861200" y="2233200"/>
            <a:ext cx="542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a:t>
            </a:r>
            <a:endParaRPr sz="3200" b="1">
              <a:solidFill>
                <a:schemeClr val="lt1"/>
              </a:solidFill>
              <a:latin typeface="Montserrat"/>
              <a:ea typeface="Montserrat"/>
              <a:cs typeface="Montserrat"/>
              <a:sym typeface="Montserrat"/>
            </a:endParaRPr>
          </a:p>
        </p:txBody>
      </p:sp>
      <p:sp>
        <p:nvSpPr>
          <p:cNvPr id="69" name="Google Shape;69;p15"/>
          <p:cNvSpPr txBox="1"/>
          <p:nvPr/>
        </p:nvSpPr>
        <p:spPr>
          <a:xfrm>
            <a:off x="4366650" y="1578200"/>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70" name="Google Shape;70;p15" title="bg-purple.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71" name="Google Shape;71;p15"/>
          <p:cNvSpPr txBox="1"/>
          <p:nvPr/>
        </p:nvSpPr>
        <p:spPr>
          <a:xfrm>
            <a:off x="2914800" y="1578200"/>
            <a:ext cx="3314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What is Astro?</a:t>
            </a:r>
            <a:endParaRPr sz="3200" b="1">
              <a:solidFill>
                <a:schemeClr val="lt1"/>
              </a:solidFill>
              <a:latin typeface="Montserrat"/>
              <a:ea typeface="Montserrat"/>
              <a:cs typeface="Montserrat"/>
              <a:sym typeface="Montserrat"/>
            </a:endParaRPr>
          </a:p>
        </p:txBody>
      </p:sp>
      <p:pic>
        <p:nvPicPr>
          <p:cNvPr id="72" name="Google Shape;72;p15" title="Wonders.png"/>
          <p:cNvPicPr preferRelativeResize="0"/>
          <p:nvPr/>
        </p:nvPicPr>
        <p:blipFill>
          <a:blip r:embed="rId4">
            <a:alphaModFix/>
          </a:blip>
          <a:stretch>
            <a:fillRect/>
          </a:stretch>
        </p:blipFill>
        <p:spPr>
          <a:xfrm rot="10">
            <a:off x="3563096" y="2521104"/>
            <a:ext cx="1741833" cy="130187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60" name="Google Shape;360;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361" name="Google Shape;361;p42"/>
          <p:cNvSpPr txBox="1"/>
          <p:nvPr/>
        </p:nvSpPr>
        <p:spPr>
          <a:xfrm>
            <a:off x="1861200" y="2233200"/>
            <a:ext cx="542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a:t>
            </a:r>
            <a:endParaRPr sz="3200" b="1">
              <a:solidFill>
                <a:schemeClr val="lt1"/>
              </a:solidFill>
              <a:latin typeface="Montserrat"/>
              <a:ea typeface="Montserrat"/>
              <a:cs typeface="Montserrat"/>
              <a:sym typeface="Montserrat"/>
            </a:endParaRPr>
          </a:p>
        </p:txBody>
      </p:sp>
      <p:sp>
        <p:nvSpPr>
          <p:cNvPr id="362" name="Google Shape;362;p42"/>
          <p:cNvSpPr txBox="1"/>
          <p:nvPr/>
        </p:nvSpPr>
        <p:spPr>
          <a:xfrm>
            <a:off x="4366650" y="1578200"/>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363" name="Google Shape;363;p42" title="bg-purple.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364" name="Google Shape;364;p42"/>
          <p:cNvSpPr txBox="1"/>
          <p:nvPr/>
        </p:nvSpPr>
        <p:spPr>
          <a:xfrm>
            <a:off x="3248400" y="2233200"/>
            <a:ext cx="2647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Conclusion</a:t>
            </a:r>
            <a:endParaRPr sz="3200" b="1">
              <a:solidFill>
                <a:schemeClr val="lt1"/>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70" name="Google Shape;370;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371" name="Google Shape;371;p43"/>
          <p:cNvSpPr txBox="1"/>
          <p:nvPr/>
        </p:nvSpPr>
        <p:spPr>
          <a:xfrm>
            <a:off x="1861200" y="2233200"/>
            <a:ext cx="542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a:t>
            </a:r>
            <a:endParaRPr sz="3200" b="1">
              <a:solidFill>
                <a:schemeClr val="lt1"/>
              </a:solidFill>
              <a:latin typeface="Montserrat"/>
              <a:ea typeface="Montserrat"/>
              <a:cs typeface="Montserrat"/>
              <a:sym typeface="Montserrat"/>
            </a:endParaRPr>
          </a:p>
        </p:txBody>
      </p:sp>
      <p:sp>
        <p:nvSpPr>
          <p:cNvPr id="372" name="Google Shape;372;p43"/>
          <p:cNvSpPr txBox="1"/>
          <p:nvPr/>
        </p:nvSpPr>
        <p:spPr>
          <a:xfrm>
            <a:off x="4366650" y="1578200"/>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373" name="Google Shape;373;p43" title="bg-purple.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374" name="Google Shape;374;p43"/>
          <p:cNvSpPr txBox="1"/>
          <p:nvPr/>
        </p:nvSpPr>
        <p:spPr>
          <a:xfrm>
            <a:off x="900775" y="1578200"/>
            <a:ext cx="73197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lt1"/>
                </a:solidFill>
              </a:rPr>
              <a:t>If you build a 100% static website using React (or any other frontend framework), Astro can strip away all JavaScript and send only plain HTML and CSS to the browser. This means your site loads super fast, without any unnecessary JavaScript running on the client. </a:t>
            </a:r>
            <a:endParaRPr sz="1800" b="1">
              <a:solidFill>
                <a:schemeClr val="lt1"/>
              </a:solidFill>
            </a:endParaRPr>
          </a:p>
          <a:p>
            <a:pPr marL="0" lvl="0" indent="0" algn="l" rtl="0">
              <a:spcBef>
                <a:spcPts val="0"/>
              </a:spcBef>
              <a:spcAft>
                <a:spcPts val="0"/>
              </a:spcAft>
              <a:buNone/>
            </a:pPr>
            <a:endParaRPr sz="1800" b="1">
              <a:solidFill>
                <a:schemeClr val="lt1"/>
              </a:solidFill>
            </a:endParaRPr>
          </a:p>
          <a:p>
            <a:pPr marL="0" lvl="0" indent="0" algn="l" rtl="0">
              <a:spcBef>
                <a:spcPts val="0"/>
              </a:spcBef>
              <a:spcAft>
                <a:spcPts val="0"/>
              </a:spcAft>
              <a:buNone/>
            </a:pPr>
            <a:r>
              <a:rPr lang="en" sz="1800" b="1">
                <a:solidFill>
                  <a:schemeClr val="lt1"/>
                </a:solidFill>
              </a:rPr>
              <a:t>So, </a:t>
            </a:r>
            <a:r>
              <a:rPr lang="en" sz="1800" b="1">
                <a:solidFill>
                  <a:schemeClr val="lt1"/>
                </a:solidFill>
                <a:latin typeface="Montserrat"/>
                <a:ea typeface="Montserrat"/>
                <a:cs typeface="Montserrat"/>
                <a:sym typeface="Montserrat"/>
              </a:rPr>
              <a:t>if you need super fast static websites, Astro is a great choice.</a:t>
            </a:r>
            <a:endParaRPr sz="1800" b="1">
              <a:solidFill>
                <a:schemeClr val="lt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8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800" b="1">
              <a:solidFill>
                <a:schemeClr val="lt1"/>
              </a:solidFill>
              <a:latin typeface="Montserrat"/>
              <a:ea typeface="Montserrat"/>
              <a:cs typeface="Montserrat"/>
              <a:sym typeface="Montserrat"/>
            </a:endParaRPr>
          </a:p>
        </p:txBody>
      </p:sp>
      <p:sp>
        <p:nvSpPr>
          <p:cNvPr id="375" name="Google Shape;375;p43"/>
          <p:cNvSpPr txBox="1"/>
          <p:nvPr/>
        </p:nvSpPr>
        <p:spPr>
          <a:xfrm>
            <a:off x="1002875" y="516650"/>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Conclusion</a:t>
            </a:r>
            <a:endParaRPr sz="3200" b="1">
              <a:solidFill>
                <a:schemeClr val="lt1"/>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81" name="Google Shape;381;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382" name="Google Shape;382;p44"/>
          <p:cNvSpPr txBox="1"/>
          <p:nvPr/>
        </p:nvSpPr>
        <p:spPr>
          <a:xfrm>
            <a:off x="1861200" y="2233200"/>
            <a:ext cx="542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a:t>
            </a:r>
            <a:endParaRPr sz="3200" b="1">
              <a:solidFill>
                <a:schemeClr val="lt1"/>
              </a:solidFill>
              <a:latin typeface="Montserrat"/>
              <a:ea typeface="Montserrat"/>
              <a:cs typeface="Montserrat"/>
              <a:sym typeface="Montserrat"/>
            </a:endParaRPr>
          </a:p>
        </p:txBody>
      </p:sp>
      <p:sp>
        <p:nvSpPr>
          <p:cNvPr id="383" name="Google Shape;383;p44"/>
          <p:cNvSpPr txBox="1"/>
          <p:nvPr/>
        </p:nvSpPr>
        <p:spPr>
          <a:xfrm>
            <a:off x="4366650" y="1578200"/>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384" name="Google Shape;384;p44" title="bg-purple.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385" name="Google Shape;385;p44"/>
          <p:cNvSpPr txBox="1"/>
          <p:nvPr/>
        </p:nvSpPr>
        <p:spPr>
          <a:xfrm>
            <a:off x="900775" y="2347200"/>
            <a:ext cx="7319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lt1"/>
                </a:solidFill>
              </a:rPr>
              <a:t>Astro website: </a:t>
            </a:r>
            <a:r>
              <a:rPr lang="en" sz="1800" b="1" u="sng">
                <a:solidFill>
                  <a:schemeClr val="hlink"/>
                </a:solidFill>
                <a:hlinkClick r:id="rId4"/>
              </a:rPr>
              <a:t>https://astro.build</a:t>
            </a:r>
            <a:endParaRPr sz="1800" b="1">
              <a:solidFill>
                <a:schemeClr val="lt1"/>
              </a:solidFill>
            </a:endParaRPr>
          </a:p>
          <a:p>
            <a:pPr marL="0" lvl="0" indent="0" algn="l" rtl="0">
              <a:spcBef>
                <a:spcPts val="0"/>
              </a:spcBef>
              <a:spcAft>
                <a:spcPts val="0"/>
              </a:spcAft>
              <a:buNone/>
            </a:pPr>
            <a:endParaRPr sz="1800" b="1">
              <a:solidFill>
                <a:schemeClr val="lt1"/>
              </a:solidFill>
            </a:endParaRPr>
          </a:p>
        </p:txBody>
      </p:sp>
      <p:sp>
        <p:nvSpPr>
          <p:cNvPr id="386" name="Google Shape;386;p44"/>
          <p:cNvSpPr txBox="1"/>
          <p:nvPr/>
        </p:nvSpPr>
        <p:spPr>
          <a:xfrm>
            <a:off x="1002875" y="516650"/>
            <a:ext cx="6529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Resources &amp; Information</a:t>
            </a:r>
            <a:endParaRPr sz="3200" b="1">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8" name="Google Shape;78;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9" name="Google Shape;79;p16" title="what-is.jpg"/>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80" name="Google Shape;80;p16" title="Wow.png"/>
          <p:cNvPicPr preferRelativeResize="0"/>
          <p:nvPr/>
        </p:nvPicPr>
        <p:blipFill>
          <a:blip r:embed="rId4">
            <a:alphaModFix/>
          </a:blip>
          <a:stretch>
            <a:fillRect/>
          </a:stretch>
        </p:blipFill>
        <p:spPr>
          <a:xfrm rot="82">
            <a:off x="4089256" y="4228590"/>
            <a:ext cx="856342" cy="64001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87" name="Google Shape;87;p17"/>
          <p:cNvSpPr txBox="1"/>
          <p:nvPr/>
        </p:nvSpPr>
        <p:spPr>
          <a:xfrm>
            <a:off x="1861200" y="2233200"/>
            <a:ext cx="542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a:t>
            </a:r>
            <a:endParaRPr sz="3200" b="1">
              <a:solidFill>
                <a:schemeClr val="lt1"/>
              </a:solidFill>
              <a:latin typeface="Montserrat"/>
              <a:ea typeface="Montserrat"/>
              <a:cs typeface="Montserrat"/>
              <a:sym typeface="Montserrat"/>
            </a:endParaRPr>
          </a:p>
        </p:txBody>
      </p:sp>
      <p:sp>
        <p:nvSpPr>
          <p:cNvPr id="88" name="Google Shape;88;p17"/>
          <p:cNvSpPr txBox="1"/>
          <p:nvPr/>
        </p:nvSpPr>
        <p:spPr>
          <a:xfrm>
            <a:off x="4366650" y="1578200"/>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89" name="Google Shape;89;p17" title="bg-purple.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90" name="Google Shape;90;p17"/>
          <p:cNvSpPr txBox="1"/>
          <p:nvPr/>
        </p:nvSpPr>
        <p:spPr>
          <a:xfrm>
            <a:off x="1748100" y="2233200"/>
            <a:ext cx="5647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SPAs</a:t>
            </a:r>
            <a:endParaRPr sz="3200" b="1">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96" name="Google Shape;96;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97" name="Google Shape;97;p18"/>
          <p:cNvSpPr txBox="1"/>
          <p:nvPr/>
        </p:nvSpPr>
        <p:spPr>
          <a:xfrm>
            <a:off x="1861200" y="2233200"/>
            <a:ext cx="542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a:t>
            </a:r>
            <a:endParaRPr sz="3200" b="1">
              <a:solidFill>
                <a:schemeClr val="lt1"/>
              </a:solidFill>
              <a:latin typeface="Montserrat"/>
              <a:ea typeface="Montserrat"/>
              <a:cs typeface="Montserrat"/>
              <a:sym typeface="Montserrat"/>
            </a:endParaRPr>
          </a:p>
        </p:txBody>
      </p:sp>
      <p:sp>
        <p:nvSpPr>
          <p:cNvPr id="98" name="Google Shape;98;p18"/>
          <p:cNvSpPr txBox="1"/>
          <p:nvPr/>
        </p:nvSpPr>
        <p:spPr>
          <a:xfrm>
            <a:off x="4366650" y="1578200"/>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99" name="Google Shape;99;p18" title="bg-purple.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0" name="Google Shape;100;p18"/>
          <p:cNvSpPr txBox="1"/>
          <p:nvPr/>
        </p:nvSpPr>
        <p:spPr>
          <a:xfrm>
            <a:off x="1748100" y="573050"/>
            <a:ext cx="5647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SPAs</a:t>
            </a:r>
            <a:endParaRPr sz="3200" b="1">
              <a:solidFill>
                <a:schemeClr val="lt1"/>
              </a:solidFill>
              <a:latin typeface="Montserrat"/>
              <a:ea typeface="Montserrat"/>
              <a:cs typeface="Montserrat"/>
              <a:sym typeface="Montserrat"/>
            </a:endParaRPr>
          </a:p>
        </p:txBody>
      </p:sp>
      <p:sp>
        <p:nvSpPr>
          <p:cNvPr id="101" name="Google Shape;101;p18"/>
          <p:cNvSpPr txBox="1"/>
          <p:nvPr/>
        </p:nvSpPr>
        <p:spPr>
          <a:xfrm>
            <a:off x="1845425" y="1645325"/>
            <a:ext cx="4269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
        <p:nvSpPr>
          <p:cNvPr id="102" name="Google Shape;102;p18"/>
          <p:cNvSpPr txBox="1"/>
          <p:nvPr/>
        </p:nvSpPr>
        <p:spPr>
          <a:xfrm>
            <a:off x="1519325" y="1798675"/>
            <a:ext cx="4269000" cy="21240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Clr>
                <a:schemeClr val="lt1"/>
              </a:buClr>
              <a:buSzPts val="1800"/>
              <a:buChar char="-"/>
            </a:pPr>
            <a:r>
              <a:rPr lang="en" sz="1800">
                <a:solidFill>
                  <a:schemeClr val="lt1"/>
                </a:solidFill>
              </a:rPr>
              <a:t>Faster load times with zero JavaScript by default</a:t>
            </a:r>
            <a:endParaRPr sz="1800">
              <a:solidFill>
                <a:schemeClr val="lt1"/>
              </a:solidFill>
            </a:endParaRPr>
          </a:p>
          <a:p>
            <a:pPr marL="457200" lvl="0" indent="-342900" algn="l" rtl="0">
              <a:lnSpc>
                <a:spcPct val="150000"/>
              </a:lnSpc>
              <a:spcBef>
                <a:spcPts val="0"/>
              </a:spcBef>
              <a:spcAft>
                <a:spcPts val="0"/>
              </a:spcAft>
              <a:buClr>
                <a:schemeClr val="lt1"/>
              </a:buClr>
              <a:buSzPts val="1800"/>
              <a:buChar char="-"/>
            </a:pPr>
            <a:r>
              <a:rPr lang="en" sz="1800">
                <a:solidFill>
                  <a:schemeClr val="lt1"/>
                </a:solidFill>
              </a:rPr>
              <a:t>Flexible framework support</a:t>
            </a:r>
            <a:endParaRPr sz="1800">
              <a:solidFill>
                <a:schemeClr val="lt1"/>
              </a:solidFill>
            </a:endParaRPr>
          </a:p>
          <a:p>
            <a:pPr marL="457200" lvl="0" indent="-342900" algn="l" rtl="0">
              <a:lnSpc>
                <a:spcPct val="150000"/>
              </a:lnSpc>
              <a:spcBef>
                <a:spcPts val="0"/>
              </a:spcBef>
              <a:spcAft>
                <a:spcPts val="0"/>
              </a:spcAft>
              <a:buClr>
                <a:schemeClr val="lt1"/>
              </a:buClr>
              <a:buSzPts val="1800"/>
              <a:buChar char="-"/>
            </a:pPr>
            <a:r>
              <a:rPr lang="en" sz="1800">
                <a:solidFill>
                  <a:schemeClr val="lt1"/>
                </a:solidFill>
              </a:rPr>
              <a:t>Great for SEO and content-heavy sites</a:t>
            </a:r>
            <a:endParaRPr sz="18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8" name="Google Shape;108;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09" name="Google Shape;109;p19"/>
          <p:cNvSpPr txBox="1"/>
          <p:nvPr/>
        </p:nvSpPr>
        <p:spPr>
          <a:xfrm>
            <a:off x="1861200" y="2233200"/>
            <a:ext cx="542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a:t>
            </a:r>
            <a:endParaRPr sz="3200" b="1">
              <a:solidFill>
                <a:schemeClr val="lt1"/>
              </a:solidFill>
              <a:latin typeface="Montserrat"/>
              <a:ea typeface="Montserrat"/>
              <a:cs typeface="Montserrat"/>
              <a:sym typeface="Montserrat"/>
            </a:endParaRPr>
          </a:p>
        </p:txBody>
      </p:sp>
      <p:sp>
        <p:nvSpPr>
          <p:cNvPr id="110" name="Google Shape;110;p19"/>
          <p:cNvSpPr txBox="1"/>
          <p:nvPr/>
        </p:nvSpPr>
        <p:spPr>
          <a:xfrm>
            <a:off x="4366650" y="1578200"/>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111" name="Google Shape;111;p19" title="bg-purple.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2" name="Google Shape;112;p19"/>
          <p:cNvSpPr txBox="1"/>
          <p:nvPr/>
        </p:nvSpPr>
        <p:spPr>
          <a:xfrm>
            <a:off x="1957050" y="1986900"/>
            <a:ext cx="52299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00" b="1">
                <a:solidFill>
                  <a:schemeClr val="lt1"/>
                </a:solidFill>
                <a:latin typeface="Montserrat"/>
                <a:ea typeface="Montserrat"/>
                <a:cs typeface="Montserrat"/>
                <a:sym typeface="Montserrat"/>
              </a:rPr>
              <a:t>Installing &amp; Creating new Astro Project</a:t>
            </a:r>
            <a:endParaRPr sz="3200" b="1">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8" name="Google Shape;118;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19" name="Google Shape;119;p20"/>
          <p:cNvSpPr txBox="1"/>
          <p:nvPr/>
        </p:nvSpPr>
        <p:spPr>
          <a:xfrm>
            <a:off x="1861200" y="2233200"/>
            <a:ext cx="542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a:t>
            </a:r>
            <a:endParaRPr sz="3200" b="1">
              <a:solidFill>
                <a:schemeClr val="lt1"/>
              </a:solidFill>
              <a:latin typeface="Montserrat"/>
              <a:ea typeface="Montserrat"/>
              <a:cs typeface="Montserrat"/>
              <a:sym typeface="Montserrat"/>
            </a:endParaRPr>
          </a:p>
        </p:txBody>
      </p:sp>
      <p:sp>
        <p:nvSpPr>
          <p:cNvPr id="120" name="Google Shape;120;p20"/>
          <p:cNvSpPr txBox="1"/>
          <p:nvPr/>
        </p:nvSpPr>
        <p:spPr>
          <a:xfrm>
            <a:off x="4366650" y="1578200"/>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121" name="Google Shape;121;p20" title="bg-purple.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2" name="Google Shape;122;p20"/>
          <p:cNvSpPr txBox="1"/>
          <p:nvPr/>
        </p:nvSpPr>
        <p:spPr>
          <a:xfrm>
            <a:off x="1825575" y="1889788"/>
            <a:ext cx="52299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00" b="1">
                <a:solidFill>
                  <a:schemeClr val="lt1"/>
                </a:solidFill>
                <a:latin typeface="Montserrat"/>
                <a:ea typeface="Montserrat"/>
                <a:cs typeface="Montserrat"/>
                <a:sym typeface="Montserrat"/>
              </a:rPr>
              <a:t>Create Astro Project</a:t>
            </a:r>
            <a:endParaRPr sz="3200" b="1">
              <a:solidFill>
                <a:schemeClr val="lt1"/>
              </a:solidFill>
              <a:latin typeface="Montserrat"/>
              <a:ea typeface="Montserrat"/>
              <a:cs typeface="Montserrat"/>
              <a:sym typeface="Montserrat"/>
            </a:endParaRPr>
          </a:p>
        </p:txBody>
      </p:sp>
      <p:sp>
        <p:nvSpPr>
          <p:cNvPr id="123" name="Google Shape;123;p20"/>
          <p:cNvSpPr txBox="1"/>
          <p:nvPr/>
        </p:nvSpPr>
        <p:spPr>
          <a:xfrm>
            <a:off x="1165500" y="2761113"/>
            <a:ext cx="6813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lt1"/>
                </a:solidFill>
                <a:latin typeface="Montserrat"/>
                <a:ea typeface="Montserrat"/>
                <a:cs typeface="Montserrat"/>
                <a:sym typeface="Montserrat"/>
              </a:rPr>
              <a:t>npm create astro@latest my-astro-project</a:t>
            </a:r>
            <a:endParaRPr sz="2000" b="1">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29" name="Google Shape;129;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30" name="Google Shape;130;p21"/>
          <p:cNvSpPr txBox="1"/>
          <p:nvPr/>
        </p:nvSpPr>
        <p:spPr>
          <a:xfrm>
            <a:off x="1861200" y="2233200"/>
            <a:ext cx="542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vs. Traditional SPA</a:t>
            </a:r>
            <a:endParaRPr sz="3200" b="1">
              <a:solidFill>
                <a:schemeClr val="lt1"/>
              </a:solidFill>
              <a:latin typeface="Montserrat"/>
              <a:ea typeface="Montserrat"/>
              <a:cs typeface="Montserrat"/>
              <a:sym typeface="Montserrat"/>
            </a:endParaRPr>
          </a:p>
        </p:txBody>
      </p:sp>
      <p:sp>
        <p:nvSpPr>
          <p:cNvPr id="131" name="Google Shape;131;p21"/>
          <p:cNvSpPr txBox="1"/>
          <p:nvPr/>
        </p:nvSpPr>
        <p:spPr>
          <a:xfrm>
            <a:off x="4366650" y="1578200"/>
            <a:ext cx="47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132" name="Google Shape;132;p21" title="bg-purple.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3" name="Google Shape;133;p21"/>
          <p:cNvSpPr txBox="1"/>
          <p:nvPr/>
        </p:nvSpPr>
        <p:spPr>
          <a:xfrm>
            <a:off x="2008650" y="2233200"/>
            <a:ext cx="5126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lt1"/>
                </a:solidFill>
                <a:latin typeface="Montserrat"/>
                <a:ea typeface="Montserrat"/>
                <a:cs typeface="Montserrat"/>
                <a:sym typeface="Montserrat"/>
              </a:rPr>
              <a:t>Astro Project Structure</a:t>
            </a:r>
            <a:endParaRPr sz="3200" b="1">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866</Words>
  <Application>Microsoft Office PowerPoint</Application>
  <PresentationFormat>On-screen Show (16:9)</PresentationFormat>
  <Paragraphs>113</Paragraphs>
  <Slides>32</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Montserrat</vt:lpstr>
      <vt:lpstr>Roboto</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Mohammad Rashed</cp:lastModifiedBy>
  <cp:revision>1</cp:revision>
  <dcterms:modified xsi:type="dcterms:W3CDTF">2025-03-17T02:53:18Z</dcterms:modified>
</cp:coreProperties>
</file>